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21"/>
  </p:notesMasterIdLst>
  <p:sldIdLst>
    <p:sldId id="264" r:id="rId2"/>
    <p:sldId id="290" r:id="rId3"/>
    <p:sldId id="268" r:id="rId4"/>
    <p:sldId id="269" r:id="rId5"/>
    <p:sldId id="272" r:id="rId6"/>
    <p:sldId id="270" r:id="rId7"/>
    <p:sldId id="271" r:id="rId8"/>
    <p:sldId id="275" r:id="rId9"/>
    <p:sldId id="293" r:id="rId10"/>
    <p:sldId id="279" r:id="rId11"/>
    <p:sldId id="294" r:id="rId12"/>
    <p:sldId id="295" r:id="rId13"/>
    <p:sldId id="296" r:id="rId14"/>
    <p:sldId id="284" r:id="rId15"/>
    <p:sldId id="286" r:id="rId16"/>
    <p:sldId id="291" r:id="rId17"/>
    <p:sldId id="297" r:id="rId18"/>
    <p:sldId id="298" r:id="rId19"/>
    <p:sldId id="29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DA0A99-EDB4-45E6-A57B-0302AC4A6EC3}" type="datetimeFigureOut">
              <a:rPr lang="en-US" smtClean="0"/>
              <a:t>05-Aug-25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29895-5787-4C6A-B059-46F720389662}" type="slidenum">
              <a:rPr lang="en-US" smtClean="0"/>
              <a:t>‹#›</a:t>
            </a:fld>
            <a:endParaRPr lang="en-US"/>
          </a:p>
        </p:txBody>
      </p:sp>
    </p:spTree>
    <p:extLst>
      <p:ext uri="{BB962C8B-B14F-4D97-AF65-F5344CB8AC3E}">
        <p14:creationId xmlns:p14="http://schemas.microsoft.com/office/powerpoint/2010/main" val="370061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1281855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140911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907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2141064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76803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2654042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3291455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251519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41776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D507F-6766-4292-A13F-32F9F9EC56EF}" type="datetimeFigureOut">
              <a:rPr lang="en-US" smtClean="0"/>
              <a:t>05-Aug-25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389437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D507F-6766-4292-A13F-32F9F9EC56EF}" type="datetimeFigureOut">
              <a:rPr lang="en-US" smtClean="0"/>
              <a:t>05-Aug-25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110640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D507F-6766-4292-A13F-32F9F9EC56EF}" type="datetimeFigureOut">
              <a:rPr lang="en-US" smtClean="0"/>
              <a:t>05-Aug-25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1772421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2D507F-6766-4292-A13F-32F9F9EC56EF}" type="datetimeFigureOut">
              <a:rPr lang="en-US" smtClean="0"/>
              <a:t>05-Aug-25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398182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D507F-6766-4292-A13F-32F9F9EC56EF}" type="datetimeFigureOut">
              <a:rPr lang="en-US" smtClean="0"/>
              <a:t>05-Aug-25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161671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2D507F-6766-4292-A13F-32F9F9EC56EF}" type="datetimeFigureOut">
              <a:rPr lang="en-US" smtClean="0"/>
              <a:t>05-Aug-25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5F077-1416-419B-93D7-27920DCCD3A9}" type="slidenum">
              <a:rPr lang="en-US" smtClean="0"/>
              <a:t>‹#›</a:t>
            </a:fld>
            <a:endParaRPr lang="en-US"/>
          </a:p>
        </p:txBody>
      </p:sp>
    </p:spTree>
    <p:extLst>
      <p:ext uri="{BB962C8B-B14F-4D97-AF65-F5344CB8AC3E}">
        <p14:creationId xmlns:p14="http://schemas.microsoft.com/office/powerpoint/2010/main" val="61253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5F077-1416-419B-93D7-27920DCCD3A9}" type="slidenum">
              <a:rPr lang="en-US" smtClean="0"/>
              <a:t>‹#›</a:t>
            </a:fld>
            <a:endParaRPr lang="en-US"/>
          </a:p>
        </p:txBody>
      </p:sp>
      <p:sp>
        <p:nvSpPr>
          <p:cNvPr id="5" name="Date Placeholder 4"/>
          <p:cNvSpPr>
            <a:spLocks noGrp="1"/>
          </p:cNvSpPr>
          <p:nvPr>
            <p:ph type="dt" sz="half" idx="10"/>
          </p:nvPr>
        </p:nvSpPr>
        <p:spPr/>
        <p:txBody>
          <a:bodyPr/>
          <a:lstStyle/>
          <a:p>
            <a:fld id="{EC2D507F-6766-4292-A13F-32F9F9EC56EF}" type="datetimeFigureOut">
              <a:rPr lang="en-US" smtClean="0"/>
              <a:t>05-Aug-25</a:t>
            </a:fld>
            <a:endParaRPr lang="en-US"/>
          </a:p>
        </p:txBody>
      </p:sp>
    </p:spTree>
    <p:extLst>
      <p:ext uri="{BB962C8B-B14F-4D97-AF65-F5344CB8AC3E}">
        <p14:creationId xmlns:p14="http://schemas.microsoft.com/office/powerpoint/2010/main" val="19503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C2D507F-6766-4292-A13F-32F9F9EC56EF}" type="datetimeFigureOut">
              <a:rPr lang="en-US" smtClean="0"/>
              <a:t>05-Aug-25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2C5F077-1416-419B-93D7-27920DCCD3A9}" type="slidenum">
              <a:rPr lang="en-US" smtClean="0"/>
              <a:t>‹#›</a:t>
            </a:fld>
            <a:endParaRPr lang="en-US"/>
          </a:p>
        </p:txBody>
      </p:sp>
    </p:spTree>
    <p:extLst>
      <p:ext uri="{BB962C8B-B14F-4D97-AF65-F5344CB8AC3E}">
        <p14:creationId xmlns:p14="http://schemas.microsoft.com/office/powerpoint/2010/main" val="50903788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openclipart.org/detail/105565/walkie-talkie-by-netalloy" TargetMode="Externa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63E01-935C-EF42-DBE2-CAA9364D0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73BEF-0DAE-FED4-992D-387F09BDFC77}"/>
              </a:ext>
            </a:extLst>
          </p:cNvPr>
          <p:cNvSpPr>
            <a:spLocks noGrp="1"/>
          </p:cNvSpPr>
          <p:nvPr>
            <p:ph type="ctrTitle"/>
          </p:nvPr>
        </p:nvSpPr>
        <p:spPr>
          <a:xfrm>
            <a:off x="1920636" y="1178186"/>
            <a:ext cx="7766936" cy="2266283"/>
          </a:xfrm>
        </p:spPr>
        <p:txBody>
          <a:bodyPr>
            <a:normAutofit/>
          </a:bodyPr>
          <a:lstStyle/>
          <a:p>
            <a:pPr algn="ctr"/>
            <a:r>
              <a:rPr lang="he-IL" sz="6600" b="1" u="sng" dirty="0">
                <a:ln w="19050">
                  <a:solidFill>
                    <a:schemeClr val="accent2"/>
                  </a:solidFill>
                </a:ln>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מערכת לוחמה אלקטרונית ניידת</a:t>
            </a:r>
            <a:endParaRPr lang="en-US" sz="6600" b="1" dirty="0">
              <a:ln w="19050">
                <a:solidFill>
                  <a:schemeClr val="accent2"/>
                </a:solidFill>
              </a:ln>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endParaRPr>
          </a:p>
        </p:txBody>
      </p:sp>
      <p:sp>
        <p:nvSpPr>
          <p:cNvPr id="3" name="Subtitle 2">
            <a:extLst>
              <a:ext uri="{FF2B5EF4-FFF2-40B4-BE49-F238E27FC236}">
                <a16:creationId xmlns:a16="http://schemas.microsoft.com/office/drawing/2014/main" id="{7A6E8EEA-AB37-EFC8-B2AC-8B332C853118}"/>
              </a:ext>
            </a:extLst>
          </p:cNvPr>
          <p:cNvSpPr>
            <a:spLocks noGrp="1"/>
          </p:cNvSpPr>
          <p:nvPr>
            <p:ph type="subTitle" idx="1"/>
          </p:nvPr>
        </p:nvSpPr>
        <p:spPr>
          <a:xfrm>
            <a:off x="3792612" y="3465782"/>
            <a:ext cx="4433688" cy="3022629"/>
          </a:xfrm>
        </p:spPr>
        <p:txBody>
          <a:bodyPr>
            <a:normAutofit/>
          </a:bodyPr>
          <a:lstStyle/>
          <a:p>
            <a:pPr rtl="1"/>
            <a:r>
              <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מאת-</a:t>
            </a:r>
          </a:p>
          <a:p>
            <a:pPr rtl="1"/>
            <a:r>
              <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			אלון תלגוקר 			</a:t>
            </a:r>
          </a:p>
          <a:p>
            <a:pPr rtl="1"/>
            <a:r>
              <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			איתי מצרי    </a:t>
            </a:r>
          </a:p>
          <a:p>
            <a:pPr rtl="1"/>
            <a:r>
              <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בהנחיית-</a:t>
            </a:r>
          </a:p>
          <a:p>
            <a:pPr rtl="1"/>
            <a:r>
              <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			עמית </a:t>
            </a:r>
            <a:r>
              <a:rPr lang="he-IL" sz="2800" b="1" dirty="0" err="1">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rPr>
              <a:t>טויק</a:t>
            </a:r>
            <a:endParaRPr lang="he-IL" sz="2800" b="1" dirty="0">
              <a:solidFill>
                <a:srgbClr val="000000"/>
              </a:solidFill>
              <a:effectLst>
                <a:outerShdw blurRad="50800" dist="38100" dir="18900000" algn="bl" rotWithShape="0">
                  <a:prstClr val="black">
                    <a:alpha val="40000"/>
                  </a:prstClr>
                </a:outerShdw>
              </a:effectLst>
              <a:latin typeface="David" panose="020E0502060401010101" pitchFamily="34" charset="-79"/>
              <a:cs typeface="David" panose="020E0502060401010101" pitchFamily="34" charset="-79"/>
            </a:endParaRPr>
          </a:p>
        </p:txBody>
      </p:sp>
      <p:grpSp>
        <p:nvGrpSpPr>
          <p:cNvPr id="161" name="Group 160">
            <a:extLst>
              <a:ext uri="{FF2B5EF4-FFF2-40B4-BE49-F238E27FC236}">
                <a16:creationId xmlns:a16="http://schemas.microsoft.com/office/drawing/2014/main" id="{AC44CD33-4CD7-7471-3B45-27288C681698}"/>
              </a:ext>
            </a:extLst>
          </p:cNvPr>
          <p:cNvGrpSpPr/>
          <p:nvPr/>
        </p:nvGrpSpPr>
        <p:grpSpPr>
          <a:xfrm>
            <a:off x="1679289" y="246025"/>
            <a:ext cx="8833421" cy="971550"/>
            <a:chOff x="1850803" y="894293"/>
            <a:chExt cx="8833421" cy="971550"/>
          </a:xfrm>
          <a:effectLst>
            <a:outerShdw blurRad="50800" dist="38100" dir="18900000" algn="bl" rotWithShape="0">
              <a:prstClr val="black">
                <a:alpha val="40000"/>
              </a:prstClr>
            </a:outerShdw>
          </a:effectLst>
        </p:grpSpPr>
        <p:pic>
          <p:nvPicPr>
            <p:cNvPr id="162" name="Picture 2">
              <a:extLst>
                <a:ext uri="{FF2B5EF4-FFF2-40B4-BE49-F238E27FC236}">
                  <a16:creationId xmlns:a16="http://schemas.microsoft.com/office/drawing/2014/main" id="{49237A62-BD16-9BB8-95FB-CAC769C2E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624" y="954994"/>
              <a:ext cx="2561777" cy="850147"/>
            </a:xfrm>
            <a:prstGeom prst="rect">
              <a:avLst/>
            </a:prstGeom>
            <a:noFill/>
            <a:extLst>
              <a:ext uri="{909E8E84-426E-40DD-AFC4-6F175D3DCCD1}">
                <a14:hiddenFill xmlns:a14="http://schemas.microsoft.com/office/drawing/2010/main">
                  <a:solidFill>
                    <a:srgbClr val="FFFFFF"/>
                  </a:solidFill>
                </a14:hiddenFill>
              </a:ext>
            </a:extLst>
          </p:spPr>
        </p:pic>
        <p:pic>
          <p:nvPicPr>
            <p:cNvPr id="163" name="תמונה 1">
              <a:extLst>
                <a:ext uri="{FF2B5EF4-FFF2-40B4-BE49-F238E27FC236}">
                  <a16:creationId xmlns:a16="http://schemas.microsoft.com/office/drawing/2014/main" id="{6CCE8C27-05BF-86C7-0D5E-6D351D9B349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9412" b="90000" l="1485" r="98515">
                          <a14:foregroundMark x1="9354" y1="65882" x2="5271" y2="64706"/>
                          <a14:foregroundMark x1="1559" y1="68824" x2="1559" y2="68824"/>
                          <a14:foregroundMark x1="74239" y1="60000" x2="74759" y2="60588"/>
                          <a14:foregroundMark x1="94358" y1="66471" x2="94655" y2="66471"/>
                          <a14:foregroundMark x1="98515" y1="68235" x2="98515" y2="68235"/>
                          <a14:foregroundMark x1="98293" y1="69412" x2="92799" y2="63529"/>
                          <a14:foregroundMark x1="93764" y1="64706" x2="86711" y2="62353"/>
                          <a14:foregroundMark x1="87973" y1="61765" x2="84707" y2="61176"/>
                        </a14:backgroundRemoval>
                      </a14:imgEffect>
                    </a14:imgLayer>
                  </a14:imgProps>
                </a:ext>
                <a:ext uri="{28A0092B-C50C-407E-A947-70E740481C1C}">
                  <a14:useLocalDpi xmlns:a14="http://schemas.microsoft.com/office/drawing/2010/main" val="0"/>
                </a:ext>
              </a:extLst>
            </a:blip>
            <a:srcRect t="11034"/>
            <a:stretch/>
          </p:blipFill>
          <p:spPr bwMode="auto">
            <a:xfrm>
              <a:off x="1850803" y="894293"/>
              <a:ext cx="8833421" cy="971550"/>
            </a:xfrm>
            <a:prstGeom prst="rect">
              <a:avLst/>
            </a:prstGeom>
            <a:ln>
              <a:noFill/>
            </a:ln>
            <a:extLst>
              <a:ext uri="{53640926-AAD7-44D8-BBD7-CCE9431645EC}">
                <a14:shadowObscured xmlns:a14="http://schemas.microsoft.com/office/drawing/2010/main"/>
              </a:ext>
            </a:extLst>
          </p:spPr>
        </p:pic>
      </p:grpSp>
      <p:pic>
        <p:nvPicPr>
          <p:cNvPr id="165" name="Picture 164" descr="Two black walkie talkie&#10;&#10;AI-generated content may be incorrect.">
            <a:extLst>
              <a:ext uri="{FF2B5EF4-FFF2-40B4-BE49-F238E27FC236}">
                <a16:creationId xmlns:a16="http://schemas.microsoft.com/office/drawing/2014/main" id="{282F60E2-CAA9-4BDD-0827-1C56EB8EB06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485" t="-1000" r="24978" b="1000"/>
          <a:stretch>
            <a:fillRect/>
          </a:stretch>
        </p:blipFill>
        <p:spPr>
          <a:xfrm>
            <a:off x="1300605" y="2096347"/>
            <a:ext cx="2086551" cy="3336515"/>
          </a:xfrm>
          <a:prstGeom prst="rect">
            <a:avLst/>
          </a:prstGeom>
        </p:spPr>
      </p:pic>
      <p:pic>
        <p:nvPicPr>
          <p:cNvPr id="1026" name="Picture 2" descr="ADALM-Pluto">
            <a:extLst>
              <a:ext uri="{FF2B5EF4-FFF2-40B4-BE49-F238E27FC236}">
                <a16:creationId xmlns:a16="http://schemas.microsoft.com/office/drawing/2014/main" id="{6EBB20FE-F8AF-5885-EE22-E12B091D9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69" y="5109838"/>
            <a:ext cx="1943765" cy="15021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35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3CC3-5CBF-5AB0-5559-FF7470BAB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A842F-5917-4CC8-196C-7FC2BB330F6A}"/>
              </a:ext>
            </a:extLst>
          </p:cNvPr>
          <p:cNvSpPr>
            <a:spLocks noGrp="1"/>
          </p:cNvSpPr>
          <p:nvPr>
            <p:ph type="title"/>
          </p:nvPr>
        </p:nvSpPr>
        <p:spPr>
          <a:xfrm>
            <a:off x="558956" y="1077853"/>
            <a:ext cx="8596668" cy="850147"/>
          </a:xfrm>
        </p:spPr>
        <p:txBody>
          <a:bodyPr>
            <a:normAutofit/>
          </a:bodyPr>
          <a:lstStyle/>
          <a:p>
            <a:pPr algn="r" rtl="1"/>
            <a:r>
              <a:rPr lang="en-US" sz="4400" dirty="0">
                <a:solidFill>
                  <a:srgbClr val="0070C0"/>
                </a:solidFill>
                <a:latin typeface="David" panose="020E0502060401010101" pitchFamily="34" charset="-79"/>
                <a:cs typeface="David" panose="020E0502060401010101" pitchFamily="34" charset="-79"/>
              </a:rPr>
              <a:t>Simulink (MathWorks)</a:t>
            </a:r>
            <a:r>
              <a:rPr lang="he-IL" sz="4400" dirty="0">
                <a:solidFill>
                  <a:srgbClr val="0070C0"/>
                </a:solidFill>
                <a:latin typeface="David" panose="020E0502060401010101" pitchFamily="34" charset="-79"/>
                <a:cs typeface="David" panose="020E0502060401010101" pitchFamily="34" charset="-79"/>
              </a:rPr>
              <a:t>-</a:t>
            </a:r>
            <a:endParaRPr lang="en-US" sz="4400" dirty="0">
              <a:solidFill>
                <a:srgbClr val="0070C0"/>
              </a:solidFill>
              <a:latin typeface="David" panose="020E0502060401010101" pitchFamily="34" charset="-79"/>
              <a:cs typeface="David" panose="020E0502060401010101" pitchFamily="34" charset="-79"/>
            </a:endParaRPr>
          </a:p>
        </p:txBody>
      </p:sp>
      <p:sp>
        <p:nvSpPr>
          <p:cNvPr id="8" name="Content Placeholder 6">
            <a:extLst>
              <a:ext uri="{FF2B5EF4-FFF2-40B4-BE49-F238E27FC236}">
                <a16:creationId xmlns:a16="http://schemas.microsoft.com/office/drawing/2014/main" id="{E52F4BEC-E4C9-D81E-114F-2C185E83E0EF}"/>
              </a:ext>
            </a:extLst>
          </p:cNvPr>
          <p:cNvSpPr>
            <a:spLocks noGrp="1"/>
          </p:cNvSpPr>
          <p:nvPr>
            <p:ph idx="1"/>
          </p:nvPr>
        </p:nvSpPr>
        <p:spPr>
          <a:xfrm>
            <a:off x="3036377" y="1827986"/>
            <a:ext cx="6000872" cy="1715313"/>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שידור של ערך מרוכב</a:t>
            </a:r>
            <a:endParaRPr lang="en-US" sz="2400" dirty="0">
              <a:solidFill>
                <a:schemeClr val="tx2">
                  <a:lumMod val="50000"/>
                </a:schemeClr>
              </a:solidFill>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E4D30C7D-C17D-6FCB-2171-31BE59F30682}"/>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3" name="Picture 2">
            <a:extLst>
              <a:ext uri="{FF2B5EF4-FFF2-40B4-BE49-F238E27FC236}">
                <a16:creationId xmlns:a16="http://schemas.microsoft.com/office/drawing/2014/main" id="{000FE1C2-AB95-BE47-82BB-8F3ECB5FC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E28834-1435-B47B-EFF6-DA3E87DF6A35}"/>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DF83E137-5532-EC49-299B-A2FE3A3364D4}"/>
              </a:ext>
            </a:extLst>
          </p:cNvPr>
          <p:cNvPicPr>
            <a:picLocks noChangeAspect="1"/>
          </p:cNvPicPr>
          <p:nvPr/>
        </p:nvPicPr>
        <p:blipFill>
          <a:blip r:embed="rId3"/>
          <a:stretch>
            <a:fillRect/>
          </a:stretch>
        </p:blipFill>
        <p:spPr>
          <a:xfrm>
            <a:off x="2533329" y="2619051"/>
            <a:ext cx="6503920" cy="1843895"/>
          </a:xfrm>
          <a:prstGeom prst="rect">
            <a:avLst/>
          </a:prstGeom>
        </p:spPr>
      </p:pic>
      <p:cxnSp>
        <p:nvCxnSpPr>
          <p:cNvPr id="12" name="Straight Connector 11">
            <a:extLst>
              <a:ext uri="{FF2B5EF4-FFF2-40B4-BE49-F238E27FC236}">
                <a16:creationId xmlns:a16="http://schemas.microsoft.com/office/drawing/2014/main" id="{C73106A1-64C3-AEBB-9245-77091FE061D1}"/>
              </a:ext>
            </a:extLst>
          </p:cNvPr>
          <p:cNvCxnSpPr>
            <a:cxnSpLocks/>
          </p:cNvCxnSpPr>
          <p:nvPr/>
        </p:nvCxnSpPr>
        <p:spPr>
          <a:xfrm>
            <a:off x="4495800" y="3570192"/>
            <a:ext cx="77060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887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42178-68DF-7032-EDAB-623300898F0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0FB597F-B14F-C0D5-9EBB-5F52CE3BF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4611E13-61C8-30DF-6C5D-F0DE9F7F106F}"/>
              </a:ext>
            </a:extLst>
          </p:cNvPr>
          <p:cNvSpPr>
            <a:spLocks noGrp="1"/>
          </p:cNvSpPr>
          <p:nvPr>
            <p:ph type="title"/>
          </p:nvPr>
        </p:nvSpPr>
        <p:spPr>
          <a:xfrm>
            <a:off x="5001582" y="327326"/>
            <a:ext cx="6150665" cy="850147"/>
          </a:xfrm>
        </p:spPr>
        <p:txBody>
          <a:bodyPr>
            <a:normAutofit/>
          </a:bodyPr>
          <a:lstStyle/>
          <a:p>
            <a:pPr algn="r" rtl="1"/>
            <a:r>
              <a:rPr lang="en-US" sz="4400" dirty="0">
                <a:solidFill>
                  <a:srgbClr val="0070C0"/>
                </a:solidFill>
                <a:latin typeface="David" panose="020E0502060401010101" pitchFamily="34" charset="-79"/>
                <a:cs typeface="David" panose="020E0502060401010101" pitchFamily="34" charset="-79"/>
              </a:rPr>
              <a:t>Simulink (MathWorks)</a:t>
            </a:r>
            <a:r>
              <a:rPr lang="he-IL" sz="4400" dirty="0">
                <a:solidFill>
                  <a:srgbClr val="0070C0"/>
                </a:solidFill>
                <a:latin typeface="David" panose="020E0502060401010101" pitchFamily="34" charset="-79"/>
                <a:cs typeface="David" panose="020E0502060401010101" pitchFamily="34" charset="-79"/>
              </a:rPr>
              <a:t>-</a:t>
            </a:r>
            <a:endParaRPr lang="en-US" dirty="0"/>
          </a:p>
        </p:txBody>
      </p:sp>
      <p:sp>
        <p:nvSpPr>
          <p:cNvPr id="24" name="Isosceles Triangle 23">
            <a:extLst>
              <a:ext uri="{FF2B5EF4-FFF2-40B4-BE49-F238E27FC236}">
                <a16:creationId xmlns:a16="http://schemas.microsoft.com/office/drawing/2014/main" id="{456CE31D-3F7D-5A2D-5BE9-93E0DA979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81475299-8E65-31FE-8D92-59093EB71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2">
            <a:extLst>
              <a:ext uri="{FF2B5EF4-FFF2-40B4-BE49-F238E27FC236}">
                <a16:creationId xmlns:a16="http://schemas.microsoft.com/office/drawing/2014/main" id="{9FF2E1BA-2975-E44C-B9AF-10470E419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F6D678-B28A-E8F1-C6C5-1B7628725F15}"/>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6" name="Straight Connector 5">
            <a:extLst>
              <a:ext uri="{FF2B5EF4-FFF2-40B4-BE49-F238E27FC236}">
                <a16:creationId xmlns:a16="http://schemas.microsoft.com/office/drawing/2014/main" id="{B2FB4627-70C1-9A0F-E457-09A105BB6688}"/>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3" name="Content Placeholder 6">
            <a:extLst>
              <a:ext uri="{FF2B5EF4-FFF2-40B4-BE49-F238E27FC236}">
                <a16:creationId xmlns:a16="http://schemas.microsoft.com/office/drawing/2014/main" id="{2F3A33B3-1E33-7873-51F1-FA5DB1818FC3}"/>
              </a:ext>
            </a:extLst>
          </p:cNvPr>
          <p:cNvSpPr>
            <a:spLocks noGrp="1"/>
          </p:cNvSpPr>
          <p:nvPr>
            <p:ph idx="1"/>
          </p:nvPr>
        </p:nvSpPr>
        <p:spPr>
          <a:xfrm>
            <a:off x="5107691" y="1085418"/>
            <a:ext cx="5938449" cy="669737"/>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תרשים לקליטה והצגה של האות</a:t>
            </a:r>
            <a:endParaRPr lang="en-US" sz="2400" dirty="0">
              <a:solidFill>
                <a:schemeClr val="tx2">
                  <a:lumMod val="50000"/>
                </a:schemeClr>
              </a:solidFill>
              <a:latin typeface="David" panose="020E0502060401010101" pitchFamily="34" charset="-79"/>
              <a:cs typeface="David" panose="020E0502060401010101" pitchFamily="34" charset="-79"/>
            </a:endParaRPr>
          </a:p>
        </p:txBody>
      </p:sp>
      <p:pic>
        <p:nvPicPr>
          <p:cNvPr id="8" name="Picture 7">
            <a:extLst>
              <a:ext uri="{FF2B5EF4-FFF2-40B4-BE49-F238E27FC236}">
                <a16:creationId xmlns:a16="http://schemas.microsoft.com/office/drawing/2014/main" id="{09E45B18-E3AF-0BE1-66B9-F3DFAD000386}"/>
              </a:ext>
            </a:extLst>
          </p:cNvPr>
          <p:cNvPicPr>
            <a:picLocks noChangeAspect="1"/>
          </p:cNvPicPr>
          <p:nvPr/>
        </p:nvPicPr>
        <p:blipFill>
          <a:blip r:embed="rId3"/>
          <a:srcRect l="2750" t="-1" b="2778"/>
          <a:stretch>
            <a:fillRect/>
          </a:stretch>
        </p:blipFill>
        <p:spPr>
          <a:xfrm>
            <a:off x="3480897" y="3653608"/>
            <a:ext cx="5822663" cy="3109215"/>
          </a:xfrm>
          <a:prstGeom prst="rect">
            <a:avLst/>
          </a:prstGeom>
        </p:spPr>
      </p:pic>
      <p:pic>
        <p:nvPicPr>
          <p:cNvPr id="13" name="Picture 12">
            <a:extLst>
              <a:ext uri="{FF2B5EF4-FFF2-40B4-BE49-F238E27FC236}">
                <a16:creationId xmlns:a16="http://schemas.microsoft.com/office/drawing/2014/main" id="{027A4A23-FAAC-2EF4-83FE-A571CCFA9CC6}"/>
              </a:ext>
            </a:extLst>
          </p:cNvPr>
          <p:cNvPicPr>
            <a:picLocks noChangeAspect="1"/>
          </p:cNvPicPr>
          <p:nvPr/>
        </p:nvPicPr>
        <p:blipFill>
          <a:blip r:embed="rId4"/>
          <a:srcRect t="4848"/>
          <a:stretch>
            <a:fillRect/>
          </a:stretch>
        </p:blipFill>
        <p:spPr>
          <a:xfrm>
            <a:off x="3642776" y="1630903"/>
            <a:ext cx="5592118" cy="2156074"/>
          </a:xfrm>
          <a:prstGeom prst="rect">
            <a:avLst/>
          </a:prstGeom>
        </p:spPr>
      </p:pic>
      <p:cxnSp>
        <p:nvCxnSpPr>
          <p:cNvPr id="14" name="Straight Connector 13">
            <a:extLst>
              <a:ext uri="{FF2B5EF4-FFF2-40B4-BE49-F238E27FC236}">
                <a16:creationId xmlns:a16="http://schemas.microsoft.com/office/drawing/2014/main" id="{1909A10B-D158-A657-5DBF-E77295E432D7}"/>
              </a:ext>
            </a:extLst>
          </p:cNvPr>
          <p:cNvCxnSpPr>
            <a:cxnSpLocks/>
          </p:cNvCxnSpPr>
          <p:nvPr/>
        </p:nvCxnSpPr>
        <p:spPr>
          <a:xfrm>
            <a:off x="6997700" y="2128309"/>
            <a:ext cx="1048809"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3487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03F3B7-5918-9551-5E10-821870D8D85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E84146E-F531-E328-61FB-B29B26C36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41D0DB3-CFD3-6747-6EC6-D24721706A46}"/>
              </a:ext>
            </a:extLst>
          </p:cNvPr>
          <p:cNvSpPr>
            <a:spLocks noGrp="1"/>
          </p:cNvSpPr>
          <p:nvPr>
            <p:ph type="title"/>
          </p:nvPr>
        </p:nvSpPr>
        <p:spPr>
          <a:xfrm>
            <a:off x="5001582" y="327326"/>
            <a:ext cx="6150665" cy="850147"/>
          </a:xfrm>
        </p:spPr>
        <p:txBody>
          <a:bodyPr>
            <a:normAutofit/>
          </a:bodyPr>
          <a:lstStyle/>
          <a:p>
            <a:pPr algn="r" rtl="1"/>
            <a:r>
              <a:rPr lang="en-US" sz="4400" dirty="0">
                <a:solidFill>
                  <a:srgbClr val="0070C0"/>
                </a:solidFill>
                <a:latin typeface="David" panose="020E0502060401010101" pitchFamily="34" charset="-79"/>
                <a:cs typeface="David" panose="020E0502060401010101" pitchFamily="34" charset="-79"/>
              </a:rPr>
              <a:t>Simulink (MathWorks)</a:t>
            </a:r>
            <a:r>
              <a:rPr lang="he-IL" sz="4400" dirty="0">
                <a:solidFill>
                  <a:srgbClr val="0070C0"/>
                </a:solidFill>
                <a:latin typeface="David" panose="020E0502060401010101" pitchFamily="34" charset="-79"/>
                <a:cs typeface="David" panose="020E0502060401010101" pitchFamily="34" charset="-79"/>
              </a:rPr>
              <a:t>-</a:t>
            </a:r>
            <a:endParaRPr lang="en-US" dirty="0"/>
          </a:p>
        </p:txBody>
      </p:sp>
      <p:sp>
        <p:nvSpPr>
          <p:cNvPr id="24" name="Isosceles Triangle 23">
            <a:extLst>
              <a:ext uri="{FF2B5EF4-FFF2-40B4-BE49-F238E27FC236}">
                <a16:creationId xmlns:a16="http://schemas.microsoft.com/office/drawing/2014/main" id="{99F0E58B-319B-C3CF-FA62-348434764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1EEA741B-C5A5-99D6-657E-984F77873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2">
            <a:extLst>
              <a:ext uri="{FF2B5EF4-FFF2-40B4-BE49-F238E27FC236}">
                <a16:creationId xmlns:a16="http://schemas.microsoft.com/office/drawing/2014/main" id="{724C4ECC-6788-91A0-B466-CD49D2D40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43CBE-5894-76D0-ED4C-67899677A84C}"/>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6" name="Straight Connector 5">
            <a:extLst>
              <a:ext uri="{FF2B5EF4-FFF2-40B4-BE49-F238E27FC236}">
                <a16:creationId xmlns:a16="http://schemas.microsoft.com/office/drawing/2014/main" id="{8D670CB5-2A69-0736-5814-9C70DAF293F0}"/>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3" name="Content Placeholder 6">
            <a:extLst>
              <a:ext uri="{FF2B5EF4-FFF2-40B4-BE49-F238E27FC236}">
                <a16:creationId xmlns:a16="http://schemas.microsoft.com/office/drawing/2014/main" id="{178EBB86-85B2-1820-E72C-6A460583BCDF}"/>
              </a:ext>
            </a:extLst>
          </p:cNvPr>
          <p:cNvSpPr>
            <a:spLocks noGrp="1"/>
          </p:cNvSpPr>
          <p:nvPr>
            <p:ph idx="1"/>
          </p:nvPr>
        </p:nvSpPr>
        <p:spPr>
          <a:xfrm>
            <a:off x="3770631" y="1085418"/>
            <a:ext cx="7275509" cy="1424579"/>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תרשים לקליטה של אות מאופנן </a:t>
            </a:r>
            <a:r>
              <a:rPr lang="en-US" sz="3200" dirty="0">
                <a:solidFill>
                  <a:schemeClr val="tx2">
                    <a:lumMod val="50000"/>
                  </a:schemeClr>
                </a:solidFill>
                <a:latin typeface="David" panose="020E0502060401010101" pitchFamily="34" charset="-79"/>
                <a:cs typeface="David" panose="020E0502060401010101" pitchFamily="34" charset="-79"/>
              </a:rPr>
              <a:t>FM</a:t>
            </a:r>
            <a:r>
              <a:rPr lang="he-IL" sz="3200" dirty="0">
                <a:solidFill>
                  <a:schemeClr val="tx2">
                    <a:lumMod val="50000"/>
                  </a:schemeClr>
                </a:solidFill>
                <a:latin typeface="David" panose="020E0502060401010101" pitchFamily="34" charset="-79"/>
                <a:cs typeface="David" panose="020E0502060401010101" pitchFamily="34" charset="-79"/>
              </a:rPr>
              <a:t> מהמכשיר קשר והשמעתו</a:t>
            </a:r>
            <a:endParaRPr lang="en-US" sz="2400" dirty="0">
              <a:solidFill>
                <a:schemeClr val="tx2">
                  <a:lumMod val="50000"/>
                </a:schemeClr>
              </a:solidFill>
              <a:latin typeface="David" panose="020E0502060401010101" pitchFamily="34" charset="-79"/>
              <a:cs typeface="David" panose="020E0502060401010101" pitchFamily="34" charset="-79"/>
            </a:endParaRPr>
          </a:p>
        </p:txBody>
      </p:sp>
      <p:pic>
        <p:nvPicPr>
          <p:cNvPr id="4" name="Picture 3">
            <a:extLst>
              <a:ext uri="{FF2B5EF4-FFF2-40B4-BE49-F238E27FC236}">
                <a16:creationId xmlns:a16="http://schemas.microsoft.com/office/drawing/2014/main" id="{E0A35780-28A3-927B-9834-50E7ED648E76}"/>
              </a:ext>
            </a:extLst>
          </p:cNvPr>
          <p:cNvPicPr>
            <a:picLocks noChangeAspect="1"/>
          </p:cNvPicPr>
          <p:nvPr/>
        </p:nvPicPr>
        <p:blipFill>
          <a:blip r:embed="rId3"/>
          <a:stretch>
            <a:fillRect/>
          </a:stretch>
        </p:blipFill>
        <p:spPr>
          <a:xfrm>
            <a:off x="2704552" y="2179733"/>
            <a:ext cx="8302602" cy="4336542"/>
          </a:xfrm>
          <a:prstGeom prst="rect">
            <a:avLst/>
          </a:prstGeom>
        </p:spPr>
      </p:pic>
      <p:cxnSp>
        <p:nvCxnSpPr>
          <p:cNvPr id="7" name="Straight Connector 6">
            <a:extLst>
              <a:ext uri="{FF2B5EF4-FFF2-40B4-BE49-F238E27FC236}">
                <a16:creationId xmlns:a16="http://schemas.microsoft.com/office/drawing/2014/main" id="{5E1A8B74-EFCB-09A4-A2A1-6E77BC8F2FD0}"/>
              </a:ext>
            </a:extLst>
          </p:cNvPr>
          <p:cNvCxnSpPr/>
          <p:nvPr/>
        </p:nvCxnSpPr>
        <p:spPr>
          <a:xfrm>
            <a:off x="6010276" y="267440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767A659D-D7DB-2CC8-0D33-26EED5841D4D}"/>
              </a:ext>
            </a:extLst>
          </p:cNvPr>
          <p:cNvCxnSpPr/>
          <p:nvPr/>
        </p:nvCxnSpPr>
        <p:spPr>
          <a:xfrm>
            <a:off x="8239126" y="2672293"/>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7DF683AA-0D8A-967F-A7D2-B4265C903C62}"/>
              </a:ext>
            </a:extLst>
          </p:cNvPr>
          <p:cNvCxnSpPr>
            <a:cxnSpLocks/>
          </p:cNvCxnSpPr>
          <p:nvPr/>
        </p:nvCxnSpPr>
        <p:spPr>
          <a:xfrm>
            <a:off x="10464801" y="2678643"/>
            <a:ext cx="419099"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345E404C-0B55-27BF-1BF7-C2F9F7BBDE6F}"/>
              </a:ext>
            </a:extLst>
          </p:cNvPr>
          <p:cNvCxnSpPr>
            <a:cxnSpLocks/>
          </p:cNvCxnSpPr>
          <p:nvPr/>
        </p:nvCxnSpPr>
        <p:spPr>
          <a:xfrm>
            <a:off x="3616325" y="4386793"/>
            <a:ext cx="7267575"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B58D65D9-F585-3D1A-8DE7-47AB2C9E8BC3}"/>
              </a:ext>
            </a:extLst>
          </p:cNvPr>
          <p:cNvCxnSpPr>
            <a:cxnSpLocks/>
          </p:cNvCxnSpPr>
          <p:nvPr/>
        </p:nvCxnSpPr>
        <p:spPr>
          <a:xfrm>
            <a:off x="10883900" y="2678643"/>
            <a:ext cx="0" cy="170815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5C240271-56FA-D515-310B-4AFA5CDD6A07}"/>
              </a:ext>
            </a:extLst>
          </p:cNvPr>
          <p:cNvCxnSpPr/>
          <p:nvPr/>
        </p:nvCxnSpPr>
        <p:spPr>
          <a:xfrm>
            <a:off x="5387976" y="525250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9EE33F8E-2C6F-B26C-B7C2-33813BB4AD98}"/>
              </a:ext>
            </a:extLst>
          </p:cNvPr>
          <p:cNvCxnSpPr/>
          <p:nvPr/>
        </p:nvCxnSpPr>
        <p:spPr>
          <a:xfrm>
            <a:off x="7610476" y="525250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F0078E4F-A669-984F-FED5-C8E52D4849B6}"/>
              </a:ext>
            </a:extLst>
          </p:cNvPr>
          <p:cNvCxnSpPr/>
          <p:nvPr/>
        </p:nvCxnSpPr>
        <p:spPr>
          <a:xfrm>
            <a:off x="3616114" y="525250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009DCF9E-6A4E-46E3-4449-A0AA591D1248}"/>
              </a:ext>
            </a:extLst>
          </p:cNvPr>
          <p:cNvCxnSpPr>
            <a:cxnSpLocks/>
          </p:cNvCxnSpPr>
          <p:nvPr/>
        </p:nvCxnSpPr>
        <p:spPr>
          <a:xfrm>
            <a:off x="3616114" y="4397377"/>
            <a:ext cx="0" cy="855132"/>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581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AA78D8-EF59-CDC0-CD11-BA342C5BCBB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4607D8C-13B1-2ED9-C1C6-971E3B2F8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AE63EA7A-D920-5277-BA9D-4E83A6E74EC5}"/>
              </a:ext>
            </a:extLst>
          </p:cNvPr>
          <p:cNvSpPr>
            <a:spLocks noGrp="1"/>
          </p:cNvSpPr>
          <p:nvPr>
            <p:ph type="title"/>
          </p:nvPr>
        </p:nvSpPr>
        <p:spPr>
          <a:xfrm>
            <a:off x="5001582" y="327326"/>
            <a:ext cx="6150665" cy="850147"/>
          </a:xfrm>
        </p:spPr>
        <p:txBody>
          <a:bodyPr>
            <a:normAutofit/>
          </a:bodyPr>
          <a:lstStyle/>
          <a:p>
            <a:pPr algn="r" rtl="1"/>
            <a:r>
              <a:rPr lang="en-US" sz="4400" dirty="0">
                <a:solidFill>
                  <a:srgbClr val="0070C0"/>
                </a:solidFill>
                <a:latin typeface="David" panose="020E0502060401010101" pitchFamily="34" charset="-79"/>
                <a:cs typeface="David" panose="020E0502060401010101" pitchFamily="34" charset="-79"/>
              </a:rPr>
              <a:t>Simulink (MathWorks)</a:t>
            </a:r>
            <a:r>
              <a:rPr lang="he-IL" sz="4400" dirty="0">
                <a:solidFill>
                  <a:srgbClr val="0070C0"/>
                </a:solidFill>
                <a:latin typeface="David" panose="020E0502060401010101" pitchFamily="34" charset="-79"/>
                <a:cs typeface="David" panose="020E0502060401010101" pitchFamily="34" charset="-79"/>
              </a:rPr>
              <a:t>-</a:t>
            </a:r>
            <a:endParaRPr lang="en-US" dirty="0"/>
          </a:p>
        </p:txBody>
      </p:sp>
      <p:sp>
        <p:nvSpPr>
          <p:cNvPr id="24" name="Isosceles Triangle 23">
            <a:extLst>
              <a:ext uri="{FF2B5EF4-FFF2-40B4-BE49-F238E27FC236}">
                <a16:creationId xmlns:a16="http://schemas.microsoft.com/office/drawing/2014/main" id="{38AF2599-A794-4C2E-9632-715542B75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90D56DAB-5CA4-9E59-B6B2-25A0CF30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C87385E8-FAD4-D074-6533-5B295C9C3440}"/>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6" name="Straight Connector 5">
            <a:extLst>
              <a:ext uri="{FF2B5EF4-FFF2-40B4-BE49-F238E27FC236}">
                <a16:creationId xmlns:a16="http://schemas.microsoft.com/office/drawing/2014/main" id="{81200DA3-E749-4D18-D14B-E1A429C217C3}"/>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3" name="Content Placeholder 6">
            <a:extLst>
              <a:ext uri="{FF2B5EF4-FFF2-40B4-BE49-F238E27FC236}">
                <a16:creationId xmlns:a16="http://schemas.microsoft.com/office/drawing/2014/main" id="{DFDC26B3-BC24-8792-D298-BF4424ED618A}"/>
              </a:ext>
            </a:extLst>
          </p:cNvPr>
          <p:cNvSpPr>
            <a:spLocks noGrp="1"/>
          </p:cNvSpPr>
          <p:nvPr>
            <p:ph idx="1"/>
          </p:nvPr>
        </p:nvSpPr>
        <p:spPr>
          <a:xfrm>
            <a:off x="3770631" y="1085418"/>
            <a:ext cx="7275509" cy="694287"/>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שידור של אות מוסיקה אל המכשירי קשר</a:t>
            </a:r>
            <a:endParaRPr lang="en-US" sz="2400" dirty="0">
              <a:solidFill>
                <a:schemeClr val="tx2">
                  <a:lumMod val="50000"/>
                </a:schemeClr>
              </a:solidFill>
              <a:latin typeface="David" panose="020E0502060401010101" pitchFamily="34" charset="-79"/>
              <a:cs typeface="David" panose="020E0502060401010101" pitchFamily="34" charset="-79"/>
            </a:endParaRPr>
          </a:p>
        </p:txBody>
      </p:sp>
      <p:pic>
        <p:nvPicPr>
          <p:cNvPr id="7" name="Picture 6">
            <a:extLst>
              <a:ext uri="{FF2B5EF4-FFF2-40B4-BE49-F238E27FC236}">
                <a16:creationId xmlns:a16="http://schemas.microsoft.com/office/drawing/2014/main" id="{63C3BCEF-CF30-6530-33D3-5181DFE7CF4C}"/>
              </a:ext>
            </a:extLst>
          </p:cNvPr>
          <p:cNvPicPr>
            <a:picLocks noChangeAspect="1"/>
          </p:cNvPicPr>
          <p:nvPr/>
        </p:nvPicPr>
        <p:blipFill>
          <a:blip r:embed="rId2"/>
          <a:stretch>
            <a:fillRect/>
          </a:stretch>
        </p:blipFill>
        <p:spPr>
          <a:xfrm>
            <a:off x="2664874" y="1768611"/>
            <a:ext cx="9036734" cy="4762063"/>
          </a:xfrm>
          <a:prstGeom prst="rect">
            <a:avLst/>
          </a:prstGeom>
        </p:spPr>
      </p:pic>
      <p:cxnSp>
        <p:nvCxnSpPr>
          <p:cNvPr id="9" name="Straight Connector 8">
            <a:extLst>
              <a:ext uri="{FF2B5EF4-FFF2-40B4-BE49-F238E27FC236}">
                <a16:creationId xmlns:a16="http://schemas.microsoft.com/office/drawing/2014/main" id="{09D22028-0943-0840-B860-A218038184B0}"/>
              </a:ext>
            </a:extLst>
          </p:cNvPr>
          <p:cNvCxnSpPr/>
          <p:nvPr/>
        </p:nvCxnSpPr>
        <p:spPr>
          <a:xfrm>
            <a:off x="6711951" y="2601384"/>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EB503E66-6482-4AE9-411C-8E141E38A5E5}"/>
              </a:ext>
            </a:extLst>
          </p:cNvPr>
          <p:cNvCxnSpPr/>
          <p:nvPr/>
        </p:nvCxnSpPr>
        <p:spPr>
          <a:xfrm>
            <a:off x="9110663" y="2601384"/>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C977193-DADC-2247-8A2B-863F070F73A6}"/>
              </a:ext>
            </a:extLst>
          </p:cNvPr>
          <p:cNvCxnSpPr>
            <a:cxnSpLocks/>
          </p:cNvCxnSpPr>
          <p:nvPr/>
        </p:nvCxnSpPr>
        <p:spPr>
          <a:xfrm>
            <a:off x="11032714" y="2601384"/>
            <a:ext cx="444911"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764A75B2-5E59-F970-E8A5-1EE9B2B64FE3}"/>
              </a:ext>
            </a:extLst>
          </p:cNvPr>
          <p:cNvCxnSpPr>
            <a:cxnSpLocks/>
          </p:cNvCxnSpPr>
          <p:nvPr/>
        </p:nvCxnSpPr>
        <p:spPr>
          <a:xfrm>
            <a:off x="11477625" y="2601384"/>
            <a:ext cx="13426" cy="1425575"/>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32E36542-7B73-A45B-6E21-56BDB7D213AD}"/>
              </a:ext>
            </a:extLst>
          </p:cNvPr>
          <p:cNvCxnSpPr>
            <a:cxnSpLocks/>
          </p:cNvCxnSpPr>
          <p:nvPr/>
        </p:nvCxnSpPr>
        <p:spPr>
          <a:xfrm>
            <a:off x="4316413" y="4026959"/>
            <a:ext cx="717463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3AFD1DFE-C524-1D18-885A-EFAE0C4D9FBF}"/>
              </a:ext>
            </a:extLst>
          </p:cNvPr>
          <p:cNvCxnSpPr>
            <a:cxnSpLocks/>
          </p:cNvCxnSpPr>
          <p:nvPr/>
        </p:nvCxnSpPr>
        <p:spPr>
          <a:xfrm>
            <a:off x="6711951" y="529695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73AF3FAD-4539-B239-298F-E8B7AC20578D}"/>
              </a:ext>
            </a:extLst>
          </p:cNvPr>
          <p:cNvCxnSpPr>
            <a:cxnSpLocks/>
          </p:cNvCxnSpPr>
          <p:nvPr/>
        </p:nvCxnSpPr>
        <p:spPr>
          <a:xfrm>
            <a:off x="4316413" y="5296959"/>
            <a:ext cx="309033"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9346C6F4-B20E-A854-1596-36990B404DF0}"/>
              </a:ext>
            </a:extLst>
          </p:cNvPr>
          <p:cNvCxnSpPr>
            <a:cxnSpLocks/>
          </p:cNvCxnSpPr>
          <p:nvPr/>
        </p:nvCxnSpPr>
        <p:spPr>
          <a:xfrm flipV="1">
            <a:off x="4316413" y="4026959"/>
            <a:ext cx="0" cy="127000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pic>
        <p:nvPicPr>
          <p:cNvPr id="34" name="Picture 2">
            <a:extLst>
              <a:ext uri="{FF2B5EF4-FFF2-40B4-BE49-F238E27FC236}">
                <a16:creationId xmlns:a16="http://schemas.microsoft.com/office/drawing/2014/main" id="{6A1CC06D-4522-80FB-4215-2DF48F617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52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31088E-6036-DDED-E59D-D8A075CA160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9">
            <a:extLst>
              <a:ext uri="{FF2B5EF4-FFF2-40B4-BE49-F238E27FC236}">
                <a16:creationId xmlns:a16="http://schemas.microsoft.com/office/drawing/2014/main" id="{35DA3338-BFE5-5986-7CED-7289FA70BCE9}"/>
              </a:ext>
            </a:extLst>
          </p:cNvPr>
          <p:cNvSpPr txBox="1">
            <a:spLocks/>
          </p:cNvSpPr>
          <p:nvPr/>
        </p:nvSpPr>
        <p:spPr>
          <a:xfrm>
            <a:off x="5001582" y="327326"/>
            <a:ext cx="6150665" cy="8501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en-US" sz="4400" dirty="0">
                <a:solidFill>
                  <a:srgbClr val="0070C0"/>
                </a:solidFill>
                <a:latin typeface="David" panose="020E0502060401010101" pitchFamily="34" charset="-79"/>
                <a:cs typeface="David" panose="020E0502060401010101" pitchFamily="34" charset="-79"/>
              </a:rPr>
              <a:t>Simulink (MathWorks)</a:t>
            </a:r>
            <a:r>
              <a:rPr lang="he-IL" sz="4400" dirty="0">
                <a:solidFill>
                  <a:srgbClr val="0070C0"/>
                </a:solidFill>
                <a:latin typeface="David" panose="020E0502060401010101" pitchFamily="34" charset="-79"/>
                <a:cs typeface="David" panose="020E0502060401010101" pitchFamily="34" charset="-79"/>
              </a:rPr>
              <a:t>-</a:t>
            </a:r>
            <a:endParaRPr lang="en-US" dirty="0"/>
          </a:p>
        </p:txBody>
      </p:sp>
      <p:sp>
        <p:nvSpPr>
          <p:cNvPr id="7" name="Content Placeholder 6">
            <a:extLst>
              <a:ext uri="{FF2B5EF4-FFF2-40B4-BE49-F238E27FC236}">
                <a16:creationId xmlns:a16="http://schemas.microsoft.com/office/drawing/2014/main" id="{125751AF-9797-850A-3D94-9B95C46B80C2}"/>
              </a:ext>
            </a:extLst>
          </p:cNvPr>
          <p:cNvSpPr txBox="1">
            <a:spLocks/>
          </p:cNvSpPr>
          <p:nvPr/>
        </p:nvSpPr>
        <p:spPr>
          <a:xfrm>
            <a:off x="3770631" y="1085418"/>
            <a:ext cx="7275509" cy="694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סוגי אפנונים שונים</a:t>
            </a:r>
            <a:endParaRPr lang="en-US" sz="2400" dirty="0">
              <a:solidFill>
                <a:schemeClr val="tx2">
                  <a:lumMod val="50000"/>
                </a:schemeClr>
              </a:solidFill>
              <a:latin typeface="David" panose="020E0502060401010101" pitchFamily="34" charset="-79"/>
              <a:cs typeface="David" panose="020E0502060401010101" pitchFamily="34" charset="-79"/>
            </a:endParaRPr>
          </a:p>
        </p:txBody>
      </p:sp>
      <p:pic>
        <p:nvPicPr>
          <p:cNvPr id="20" name="Picture 19">
            <a:extLst>
              <a:ext uri="{FF2B5EF4-FFF2-40B4-BE49-F238E27FC236}">
                <a16:creationId xmlns:a16="http://schemas.microsoft.com/office/drawing/2014/main" id="{3797A599-060D-F9A1-791C-46DA41696A26}"/>
              </a:ext>
            </a:extLst>
          </p:cNvPr>
          <p:cNvPicPr>
            <a:picLocks noChangeAspect="1"/>
          </p:cNvPicPr>
          <p:nvPr/>
        </p:nvPicPr>
        <p:blipFill>
          <a:blip r:embed="rId2"/>
          <a:stretch>
            <a:fillRect/>
          </a:stretch>
        </p:blipFill>
        <p:spPr>
          <a:xfrm>
            <a:off x="2374900" y="1575143"/>
            <a:ext cx="9124949" cy="5052365"/>
          </a:xfrm>
          <a:prstGeom prst="rect">
            <a:avLst/>
          </a:prstGeom>
        </p:spPr>
      </p:pic>
      <p:sp>
        <p:nvSpPr>
          <p:cNvPr id="22" name="TextBox 21">
            <a:extLst>
              <a:ext uri="{FF2B5EF4-FFF2-40B4-BE49-F238E27FC236}">
                <a16:creationId xmlns:a16="http://schemas.microsoft.com/office/drawing/2014/main" id="{873C4AAB-7E6F-2E19-4474-2BCF42C44C2B}"/>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26" name="Straight Connector 25">
            <a:extLst>
              <a:ext uri="{FF2B5EF4-FFF2-40B4-BE49-F238E27FC236}">
                <a16:creationId xmlns:a16="http://schemas.microsoft.com/office/drawing/2014/main" id="{2B38B6B2-3B95-19AE-B6F0-4BD4350FB5D8}"/>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Picture 2">
            <a:extLst>
              <a:ext uri="{FF2B5EF4-FFF2-40B4-BE49-F238E27FC236}">
                <a16:creationId xmlns:a16="http://schemas.microsoft.com/office/drawing/2014/main" id="{84D77AAD-ACFC-F138-D7AD-26358326B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70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E21D86-AD5B-A128-6D68-B6B06AF3F70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09AB59A-959F-3D6B-BB8A-4BAD844E3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8948EA35-F9FE-05D7-A0FD-E42900FA2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97911F5F-CBBA-3CA9-1E99-43810E3D1C39}"/>
              </a:ext>
            </a:extLst>
          </p:cNvPr>
          <p:cNvSpPr>
            <a:spLocks noGrp="1"/>
          </p:cNvSpPr>
          <p:nvPr>
            <p:ph idx="1"/>
          </p:nvPr>
        </p:nvSpPr>
        <p:spPr>
          <a:xfrm>
            <a:off x="2793999" y="1365250"/>
            <a:ext cx="8555647" cy="5038063"/>
          </a:xfrm>
        </p:spPr>
        <p:txBody>
          <a:bodyPr>
            <a:normAutofit/>
          </a:bodyPr>
          <a:lstStyle/>
          <a:p>
            <a:pPr marL="0" marR="0" lvl="0" indent="0" algn="just" defTabSz="457200" rtl="1"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היו לנו חסרונות עם שימוש ב</a:t>
            </a:r>
            <a:r>
              <a:rPr kumimoji="0" lang="en-US"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Simulink</a:t>
            </a:r>
            <a:endPar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endParaRPr>
          </a:p>
          <a:p>
            <a:pPr marL="0" marR="0" lvl="0" indent="0" algn="just" defTabSz="457200" rtl="1" eaLnBrk="1" fontAlgn="auto" latinLnBrk="0" hangingPunct="1">
              <a:lnSpc>
                <a:spcPct val="100000"/>
              </a:lnSpc>
              <a:spcBef>
                <a:spcPts val="1000"/>
              </a:spcBef>
              <a:spcAft>
                <a:spcPts val="0"/>
              </a:spcAft>
              <a:buClr>
                <a:srgbClr val="5FCBEF"/>
              </a:buClr>
              <a:buSzPct val="80000"/>
              <a:buFont typeface="Wingdings 3" charset="2"/>
              <a:buNone/>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יצרנו מגוון רחב של קטעי קוד-</a:t>
            </a:r>
          </a:p>
          <a:p>
            <a:pPr marL="342900" marR="0" lvl="0" indent="-342900" algn="just" defTabSz="457200" rtl="1" eaLnBrk="1" fontAlgn="auto" latinLnBrk="0" hangingPunct="1">
              <a:lnSpc>
                <a:spcPct val="100000"/>
              </a:lnSpc>
              <a:spcBef>
                <a:spcPts val="1000"/>
              </a:spcBef>
              <a:spcAft>
                <a:spcPts val="0"/>
              </a:spcAft>
              <a:buClr>
                <a:srgbClr val="5FCBEF"/>
              </a:buClr>
              <a:buSzPct val="80000"/>
              <a:buFont typeface="Wingdings" panose="05000000000000000000" pitchFamily="2" charset="2"/>
              <a:buChar char="§"/>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סריקה של טווח רחב של תדרים</a:t>
            </a:r>
          </a:p>
          <a:p>
            <a:pPr marL="342900" marR="0" lvl="0" indent="-342900" algn="just" defTabSz="457200" rtl="1" eaLnBrk="1" fontAlgn="auto" latinLnBrk="0" hangingPunct="1">
              <a:lnSpc>
                <a:spcPct val="100000"/>
              </a:lnSpc>
              <a:spcBef>
                <a:spcPts val="1000"/>
              </a:spcBef>
              <a:spcAft>
                <a:spcPts val="0"/>
              </a:spcAft>
              <a:buClr>
                <a:srgbClr val="5FCBEF"/>
              </a:buClr>
              <a:buSzPct val="80000"/>
              <a:buFont typeface="Wingdings" panose="05000000000000000000" pitchFamily="2" charset="2"/>
              <a:buChar char="§"/>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מציאת תדרים שמשודרים בהם אותות (ושגם הפסיקו לשדר)</a:t>
            </a:r>
          </a:p>
          <a:p>
            <a:pPr marL="342900" marR="0" lvl="0" indent="-342900" algn="just" defTabSz="457200" rtl="1" eaLnBrk="1" fontAlgn="auto" latinLnBrk="0" hangingPunct="1">
              <a:lnSpc>
                <a:spcPct val="100000"/>
              </a:lnSpc>
              <a:spcBef>
                <a:spcPts val="1000"/>
              </a:spcBef>
              <a:spcAft>
                <a:spcPts val="0"/>
              </a:spcAft>
              <a:buClr>
                <a:srgbClr val="5FCBEF"/>
              </a:buClr>
              <a:buSzPct val="80000"/>
              <a:buFont typeface="Wingdings" panose="05000000000000000000" pitchFamily="2" charset="2"/>
              <a:buChar char="§"/>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שידור של אות רעש/שמע בהתאם לרצון המשתמש</a:t>
            </a:r>
          </a:p>
          <a:p>
            <a:pPr marL="342900" marR="0" lvl="0" indent="-342900" algn="just" defTabSz="457200" rtl="1" eaLnBrk="1" fontAlgn="auto" latinLnBrk="0" hangingPunct="1">
              <a:lnSpc>
                <a:spcPct val="100000"/>
              </a:lnSpc>
              <a:spcBef>
                <a:spcPts val="1000"/>
              </a:spcBef>
              <a:spcAft>
                <a:spcPts val="0"/>
              </a:spcAft>
              <a:buClr>
                <a:srgbClr val="5FCBEF"/>
              </a:buClr>
              <a:buSzPct val="80000"/>
              <a:buFont typeface="Wingdings" panose="05000000000000000000" pitchFamily="2" charset="2"/>
              <a:buChar char="§"/>
              <a:tabLst/>
              <a:defRPr/>
            </a:pP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שידור של אות שמע/רעש "</a:t>
            </a:r>
            <a:r>
              <a:rPr kumimoji="0" lang="he-IL" sz="3200" b="0" i="0" u="none" strike="noStrike" kern="1200" cap="none" spc="0" normalizeH="0" baseline="0" noProof="0" dirty="0" err="1">
                <a:ln>
                  <a:noFill/>
                </a:ln>
                <a:solidFill>
                  <a:srgbClr val="BFEAF8">
                    <a:lumMod val="50000"/>
                  </a:srgbClr>
                </a:solidFill>
                <a:effectLst/>
                <a:uLnTx/>
                <a:uFillTx/>
                <a:latin typeface="David" panose="020E0502060401010101" pitchFamily="34" charset="-79"/>
                <a:ea typeface="+mn-ea"/>
                <a:cs typeface="David" panose="020E0502060401010101" pitchFamily="34" charset="-79"/>
              </a:rPr>
              <a:t>כפולסים</a:t>
            </a:r>
            <a:r>
              <a:rPr kumimoji="0" lang="he-IL"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rPr>
              <a:t>" של זמן </a:t>
            </a:r>
          </a:p>
          <a:p>
            <a:pPr marL="342900" marR="0" lvl="0" indent="-342900" algn="just" defTabSz="457200" rtl="1" eaLnBrk="1" fontAlgn="auto" latinLnBrk="0" hangingPunct="1">
              <a:lnSpc>
                <a:spcPct val="100000"/>
              </a:lnSpc>
              <a:spcBef>
                <a:spcPts val="1000"/>
              </a:spcBef>
              <a:spcAft>
                <a:spcPts val="0"/>
              </a:spcAft>
              <a:buClr>
                <a:srgbClr val="5FCBEF"/>
              </a:buClr>
              <a:buSzPct val="80000"/>
              <a:buFont typeface="Wingdings" panose="05000000000000000000" pitchFamily="2" charset="2"/>
              <a:buChar char="§"/>
              <a:tabLst/>
              <a:defRPr/>
            </a:pPr>
            <a:r>
              <a:rPr lang="he-IL" sz="3200" dirty="0">
                <a:solidFill>
                  <a:srgbClr val="BFEAF8">
                    <a:lumMod val="50000"/>
                  </a:srgbClr>
                </a:solidFill>
                <a:latin typeface="David" panose="020E0502060401010101" pitchFamily="34" charset="-79"/>
                <a:cs typeface="David" panose="020E0502060401010101" pitchFamily="34" charset="-79"/>
              </a:rPr>
              <a:t>הקלטה של אות ושידור של האות המוקלט</a:t>
            </a:r>
            <a:endParaRPr kumimoji="0" lang="en-US" sz="3200" b="0" i="0" u="none" strike="noStrike" kern="1200" cap="none" spc="0" normalizeH="0" baseline="0" noProof="0" dirty="0">
              <a:ln>
                <a:noFill/>
              </a:ln>
              <a:solidFill>
                <a:srgbClr val="BFEAF8">
                  <a:lumMod val="50000"/>
                </a:srgbClr>
              </a:solidFill>
              <a:effectLst/>
              <a:uLnTx/>
              <a:uFillTx/>
              <a:latin typeface="David" panose="020E0502060401010101" pitchFamily="34" charset="-79"/>
              <a:ea typeface="+mn-ea"/>
              <a:cs typeface="David" panose="020E0502060401010101" pitchFamily="34" charset="-79"/>
            </a:endParaRPr>
          </a:p>
          <a:p>
            <a:pPr marL="0" indent="0" algn="r" rtl="1">
              <a:buNone/>
            </a:pPr>
            <a:endParaRPr lang="en-US" sz="2000" dirty="0"/>
          </a:p>
        </p:txBody>
      </p:sp>
      <p:sp>
        <p:nvSpPr>
          <p:cNvPr id="25" name="Isosceles Triangle 24">
            <a:extLst>
              <a:ext uri="{FF2B5EF4-FFF2-40B4-BE49-F238E27FC236}">
                <a16:creationId xmlns:a16="http://schemas.microsoft.com/office/drawing/2014/main" id="{3FC937BE-1461-3901-1370-32BC2461B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7FFE985E-2DF3-991A-7F3D-29AABFE9DF3B}"/>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6" name="Straight Connector 5">
            <a:extLst>
              <a:ext uri="{FF2B5EF4-FFF2-40B4-BE49-F238E27FC236}">
                <a16:creationId xmlns:a16="http://schemas.microsoft.com/office/drawing/2014/main" id="{9B2DDD37-F7FA-6F81-0EAD-0A458DA5CA9B}"/>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7" name="Title 9">
            <a:extLst>
              <a:ext uri="{FF2B5EF4-FFF2-40B4-BE49-F238E27FC236}">
                <a16:creationId xmlns:a16="http://schemas.microsoft.com/office/drawing/2014/main" id="{F7EFB47B-5F10-5C40-E7B8-BF312E7B9B57}"/>
              </a:ext>
            </a:extLst>
          </p:cNvPr>
          <p:cNvSpPr txBox="1">
            <a:spLocks/>
          </p:cNvSpPr>
          <p:nvPr/>
        </p:nvSpPr>
        <p:spPr>
          <a:xfrm>
            <a:off x="4724400" y="327326"/>
            <a:ext cx="6427847" cy="12436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en-US" sz="4400" dirty="0">
                <a:solidFill>
                  <a:srgbClr val="0070C0"/>
                </a:solidFill>
                <a:latin typeface="David" panose="020E0502060401010101" pitchFamily="34" charset="-79"/>
                <a:cs typeface="David" panose="020E0502060401010101" pitchFamily="34" charset="-79"/>
              </a:rPr>
              <a:t>MATLAB (MathWorks)</a:t>
            </a:r>
            <a:r>
              <a:rPr lang="he-IL" sz="4400" dirty="0">
                <a:solidFill>
                  <a:srgbClr val="0070C0"/>
                </a:solidFill>
                <a:latin typeface="David" panose="020E0502060401010101" pitchFamily="34" charset="-79"/>
                <a:cs typeface="David" panose="020E0502060401010101" pitchFamily="34" charset="-79"/>
              </a:rPr>
              <a:t>-</a:t>
            </a:r>
            <a:endParaRPr lang="en-US" dirty="0"/>
          </a:p>
        </p:txBody>
      </p:sp>
      <p:pic>
        <p:nvPicPr>
          <p:cNvPr id="12" name="Picture 2">
            <a:extLst>
              <a:ext uri="{FF2B5EF4-FFF2-40B4-BE49-F238E27FC236}">
                <a16:creationId xmlns:a16="http://schemas.microsoft.com/office/drawing/2014/main" id="{36B65F0C-AFEE-A21B-3503-7ABC12299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96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CF26B6-BC2B-7D57-036B-71BA7398FA7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1FFF5E-DCD7-6FDD-4AEA-453B92E7B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7E9EF83D-B18C-40DC-D089-27A08D941FB4}"/>
              </a:ext>
            </a:extLst>
          </p:cNvPr>
          <p:cNvSpPr>
            <a:spLocks noGrp="1"/>
          </p:cNvSpPr>
          <p:nvPr>
            <p:ph type="title"/>
          </p:nvPr>
        </p:nvSpPr>
        <p:spPr>
          <a:xfrm>
            <a:off x="3981450" y="150491"/>
            <a:ext cx="4042959" cy="998870"/>
          </a:xfrm>
        </p:spPr>
        <p:txBody>
          <a:bodyPr>
            <a:normAutofit/>
          </a:bodyPr>
          <a:lstStyle/>
          <a:p>
            <a:pPr algn="r" rtl="1"/>
            <a:r>
              <a:rPr kumimoji="0" lang="he-IL" sz="4400" b="0" i="0" u="none" strike="noStrike" kern="1200" cap="none" spc="0" normalizeH="0" baseline="0" noProof="0" dirty="0">
                <a:ln>
                  <a:noFill/>
                </a:ln>
                <a:solidFill>
                  <a:srgbClr val="0070C0"/>
                </a:solidFill>
                <a:effectLst/>
                <a:uLnTx/>
                <a:uFillTx/>
                <a:latin typeface="David" panose="020E0502060401010101" pitchFamily="34" charset="-79"/>
                <a:ea typeface="+mj-ea"/>
                <a:cs typeface="David" panose="020E0502060401010101" pitchFamily="34" charset="-79"/>
              </a:rPr>
              <a:t>תרשים המערכת-</a:t>
            </a:r>
            <a:endParaRPr lang="en-US" dirty="0"/>
          </a:p>
        </p:txBody>
      </p:sp>
      <p:sp>
        <p:nvSpPr>
          <p:cNvPr id="24" name="Isosceles Triangle 23">
            <a:extLst>
              <a:ext uri="{FF2B5EF4-FFF2-40B4-BE49-F238E27FC236}">
                <a16:creationId xmlns:a16="http://schemas.microsoft.com/office/drawing/2014/main" id="{286688E9-13AE-598E-83CB-25EB3D60B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F647E5C6-5D43-2265-60E2-80A7936FF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2">
            <a:extLst>
              <a:ext uri="{FF2B5EF4-FFF2-40B4-BE49-F238E27FC236}">
                <a16:creationId xmlns:a16="http://schemas.microsoft.com/office/drawing/2014/main" id="{08024AB1-5B72-1D20-7A54-1E519B941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856" y="159304"/>
            <a:ext cx="2561777" cy="8501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CE9FB00-0C87-641F-E6EC-CFA3DF9F6F2F}"/>
              </a:ext>
            </a:extLst>
          </p:cNvPr>
          <p:cNvSpPr/>
          <p:nvPr/>
        </p:nvSpPr>
        <p:spPr>
          <a:xfrm>
            <a:off x="182809" y="3234847"/>
            <a:ext cx="1170219" cy="9588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Scan Frequencies and Receive Data </a:t>
            </a:r>
            <a:endParaRPr lang="en-US" sz="1400" kern="100" dirty="0">
              <a:effectLst/>
              <a:ea typeface="Calibri" panose="020F050202020403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F76C3717-995C-ACB7-E3D5-FB4B5B34FAA7}"/>
              </a:ext>
            </a:extLst>
          </p:cNvPr>
          <p:cNvGrpSpPr/>
          <p:nvPr/>
        </p:nvGrpSpPr>
        <p:grpSpPr>
          <a:xfrm>
            <a:off x="1820" y="1866870"/>
            <a:ext cx="1905556" cy="1291670"/>
            <a:chOff x="0" y="254639"/>
            <a:chExt cx="2210374" cy="1497407"/>
          </a:xfrm>
        </p:grpSpPr>
        <p:grpSp>
          <p:nvGrpSpPr>
            <p:cNvPr id="14" name="Group 13">
              <a:extLst>
                <a:ext uri="{FF2B5EF4-FFF2-40B4-BE49-F238E27FC236}">
                  <a16:creationId xmlns:a16="http://schemas.microsoft.com/office/drawing/2014/main" id="{C7751CC0-4733-F715-E5DA-AF951DDE5B4C}"/>
                </a:ext>
              </a:extLst>
            </p:cNvPr>
            <p:cNvGrpSpPr/>
            <p:nvPr/>
          </p:nvGrpSpPr>
          <p:grpSpPr>
            <a:xfrm>
              <a:off x="0" y="254639"/>
              <a:ext cx="1497407" cy="1497407"/>
              <a:chOff x="0" y="254639"/>
              <a:chExt cx="5562600" cy="5562600"/>
            </a:xfrm>
          </p:grpSpPr>
          <p:pic>
            <p:nvPicPr>
              <p:cNvPr id="22" name="Picture 21" descr="Lenovo Legion Pro 5i Gen 9 (16″ Intel) | AI-tuned gaming domination | Lenovo  US">
                <a:extLst>
                  <a:ext uri="{FF2B5EF4-FFF2-40B4-BE49-F238E27FC236}">
                    <a16:creationId xmlns:a16="http://schemas.microsoft.com/office/drawing/2014/main" id="{956E10E6-94D8-5281-BDB0-5691B7E67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4639"/>
                <a:ext cx="5562600" cy="5562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F46CFD24-AA85-5201-0F2B-AFAD0DBC3D73}"/>
                  </a:ext>
                </a:extLst>
              </p:cNvPr>
              <p:cNvPicPr>
                <a:picLocks noChangeAspect="1"/>
              </p:cNvPicPr>
              <p:nvPr/>
            </p:nvPicPr>
            <p:blipFill>
              <a:blip r:embed="rId4"/>
              <a:srcRect r="35017"/>
              <a:stretch>
                <a:fillRect/>
              </a:stretch>
            </p:blipFill>
            <p:spPr>
              <a:xfrm>
                <a:off x="750685" y="832547"/>
                <a:ext cx="4059142" cy="2545674"/>
              </a:xfrm>
              <a:prstGeom prst="rect">
                <a:avLst/>
              </a:prstGeom>
            </p:spPr>
          </p:pic>
        </p:grpSp>
        <p:pic>
          <p:nvPicPr>
            <p:cNvPr id="16" name="Picture 15" descr="ADALM-Pluto">
              <a:extLst>
                <a:ext uri="{FF2B5EF4-FFF2-40B4-BE49-F238E27FC236}">
                  <a16:creationId xmlns:a16="http://schemas.microsoft.com/office/drawing/2014/main" id="{17E46258-9AA8-8750-6A6C-374FBDEC7DD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200" b="98800" l="12056" r="95981">
                          <a14:foregroundMark x1="14683" y1="82600" x2="12056" y2="80200"/>
                          <a14:foregroundMark x1="27975" y1="94200" x2="33539" y2="98800"/>
                          <a14:foregroundMark x1="71097" y1="7400" x2="71097" y2="7400"/>
                          <a14:foregroundMark x1="93972" y1="22400" x2="94436" y2="20400"/>
                          <a14:foregroundMark x1="96136" y1="17000" x2="95363" y2="16000"/>
                          <a14:foregroundMark x1="69861" y1="3200" x2="67697" y2="4000"/>
                        </a14:backgroundRemoval>
                      </a14:imgEffect>
                    </a14:imgLayer>
                  </a14:imgProps>
                </a:ext>
                <a:ext uri="{28A0092B-C50C-407E-A947-70E740481C1C}">
                  <a14:useLocalDpi xmlns:a14="http://schemas.microsoft.com/office/drawing/2010/main" val="0"/>
                </a:ext>
              </a:extLst>
            </a:blip>
            <a:srcRect l="8307"/>
            <a:stretch>
              <a:fillRect/>
            </a:stretch>
          </p:blipFill>
          <p:spPr bwMode="auto">
            <a:xfrm rot="20057886">
              <a:off x="1227413" y="681256"/>
              <a:ext cx="982961" cy="8284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27" name="Picture 26" descr="Signal Wave Black Clip Art at Clker.com - vector clip art online, royalty  free &amp; public domain">
            <a:extLst>
              <a:ext uri="{FF2B5EF4-FFF2-40B4-BE49-F238E27FC236}">
                <a16:creationId xmlns:a16="http://schemas.microsoft.com/office/drawing/2014/main" id="{EBD8EB17-F9D3-833F-7146-DFDF5D27056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7843397">
            <a:off x="1844681" y="1223096"/>
            <a:ext cx="319733" cy="591049"/>
          </a:xfrm>
          <a:prstGeom prst="rect">
            <a:avLst/>
          </a:prstGeom>
          <a:noFill/>
        </p:spPr>
      </p:pic>
      <p:grpSp>
        <p:nvGrpSpPr>
          <p:cNvPr id="28" name="Group 27">
            <a:extLst>
              <a:ext uri="{FF2B5EF4-FFF2-40B4-BE49-F238E27FC236}">
                <a16:creationId xmlns:a16="http://schemas.microsoft.com/office/drawing/2014/main" id="{9F71D473-659E-1E18-A571-8B71609AC2AB}"/>
              </a:ext>
            </a:extLst>
          </p:cNvPr>
          <p:cNvGrpSpPr/>
          <p:nvPr/>
        </p:nvGrpSpPr>
        <p:grpSpPr>
          <a:xfrm>
            <a:off x="2350777" y="833710"/>
            <a:ext cx="352144" cy="998870"/>
            <a:chOff x="2559964" y="362149"/>
            <a:chExt cx="2806721" cy="7962766"/>
          </a:xfrm>
        </p:grpSpPr>
        <p:grpSp>
          <p:nvGrpSpPr>
            <p:cNvPr id="30" name="Group 29">
              <a:extLst>
                <a:ext uri="{FF2B5EF4-FFF2-40B4-BE49-F238E27FC236}">
                  <a16:creationId xmlns:a16="http://schemas.microsoft.com/office/drawing/2014/main" id="{40E6AD45-4402-D03F-72CD-5026DEC42077}"/>
                </a:ext>
              </a:extLst>
            </p:cNvPr>
            <p:cNvGrpSpPr/>
            <p:nvPr/>
          </p:nvGrpSpPr>
          <p:grpSpPr>
            <a:xfrm>
              <a:off x="2559964" y="362149"/>
              <a:ext cx="2806721" cy="7962766"/>
              <a:chOff x="2559964" y="362149"/>
              <a:chExt cx="1899208" cy="5388118"/>
            </a:xfrm>
          </p:grpSpPr>
          <p:pic>
            <p:nvPicPr>
              <p:cNvPr id="32" name="Picture 31">
                <a:extLst>
                  <a:ext uri="{FF2B5EF4-FFF2-40B4-BE49-F238E27FC236}">
                    <a16:creationId xmlns:a16="http://schemas.microsoft.com/office/drawing/2014/main" id="{B063E16E-F92F-D90D-67E1-C70DD0C1E98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133" b="94256" l="6667" r="89630">
                            <a14:foregroundMark x1="27407" y1="9138" x2="27407" y2="7833"/>
                            <a14:foregroundMark x1="28148" y1="4700" x2="28148" y2="4178"/>
                            <a14:foregroundMark x1="88889" y1="43864" x2="69630" y2="79373"/>
                            <a14:foregroundMark x1="69630" y1="79373" x2="21481" y2="80157"/>
                            <a14:foregroundMark x1="21481" y1="80157" x2="17778" y2="38381"/>
                            <a14:foregroundMark x1="11852" y1="85379" x2="40741" y2="91123"/>
                            <a14:foregroundMark x1="40741" y1="91123" x2="57037" y2="91906"/>
                            <a14:foregroundMark x1="82963" y1="93211" x2="63704" y2="94256"/>
                            <a14:foregroundMark x1="71852" y1="56397" x2="72593" y2="63969"/>
                            <a14:foregroundMark x1="68889" y1="67102" x2="70370" y2="65535"/>
                            <a14:foregroundMark x1="71111" y1="63708" x2="71852" y2="64230"/>
                            <a14:foregroundMark x1="47407" y1="30026" x2="57037" y2="30026"/>
                            <a14:foregroundMark x1="17778" y1="3655" x2="17778" y2="3655"/>
                            <a14:foregroundMark x1="9630" y1="30809" x2="8889" y2="31854"/>
                            <a14:foregroundMark x1="6667" y1="31593" x2="6667" y2="31070"/>
                            <a14:foregroundMark x1="48889" y1="56136" x2="55556" y2="60052"/>
                          </a14:backgroundRemoval>
                        </a14:imgEffect>
                      </a14:imgLayer>
                    </a14:imgProps>
                  </a:ext>
                </a:extLst>
              </a:blip>
              <a:stretch>
                <a:fillRect/>
              </a:stretch>
            </p:blipFill>
            <p:spPr>
              <a:xfrm>
                <a:off x="2559964" y="362149"/>
                <a:ext cx="1899208" cy="5388118"/>
              </a:xfrm>
              <a:prstGeom prst="rect">
                <a:avLst/>
              </a:prstGeom>
            </p:spPr>
          </p:pic>
          <p:pic>
            <p:nvPicPr>
              <p:cNvPr id="33" name="Picture 32">
                <a:extLst>
                  <a:ext uri="{FF2B5EF4-FFF2-40B4-BE49-F238E27FC236}">
                    <a16:creationId xmlns:a16="http://schemas.microsoft.com/office/drawing/2014/main" id="{6F8B4237-E66A-4A58-A6E4-1489B2FC2028}"/>
                  </a:ext>
                </a:extLst>
              </p:cNvPr>
              <p:cNvPicPr>
                <a:picLocks noChangeAspect="1"/>
              </p:cNvPicPr>
              <p:nvPr/>
            </p:nvPicPr>
            <p:blipFill>
              <a:blip r:embed="rId10"/>
              <a:stretch>
                <a:fillRect/>
              </a:stretch>
            </p:blipFill>
            <p:spPr>
              <a:xfrm>
                <a:off x="3183401" y="2589919"/>
                <a:ext cx="652333" cy="508912"/>
              </a:xfrm>
              <a:prstGeom prst="rect">
                <a:avLst/>
              </a:prstGeom>
            </p:spPr>
          </p:pic>
        </p:grpSp>
        <p:cxnSp>
          <p:nvCxnSpPr>
            <p:cNvPr id="31" name="Straight Connector 30">
              <a:extLst>
                <a:ext uri="{FF2B5EF4-FFF2-40B4-BE49-F238E27FC236}">
                  <a16:creationId xmlns:a16="http://schemas.microsoft.com/office/drawing/2014/main" id="{C956EC97-2DC0-59F6-E50F-AB617748E1B0}"/>
                </a:ext>
              </a:extLst>
            </p:cNvPr>
            <p:cNvCxnSpPr/>
            <p:nvPr/>
          </p:nvCxnSpPr>
          <p:spPr>
            <a:xfrm>
              <a:off x="3342199" y="2752505"/>
              <a:ext cx="278207"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1B97F178-1DD1-EC08-88F7-94F49FF964FD}"/>
              </a:ext>
            </a:extLst>
          </p:cNvPr>
          <p:cNvSpPr/>
          <p:nvPr/>
        </p:nvSpPr>
        <p:spPr>
          <a:xfrm>
            <a:off x="2751608" y="1079698"/>
            <a:ext cx="972820" cy="7303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Transmit Voice (NFM)</a:t>
            </a:r>
            <a:endParaRPr lang="en-US" sz="1400" kern="100" dirty="0">
              <a:effectLst/>
              <a:ea typeface="Calibri" panose="020F050202020403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89A7378-823E-CF82-F0A7-ECBC8159D5C5}"/>
              </a:ext>
            </a:extLst>
          </p:cNvPr>
          <p:cNvSpPr/>
          <p:nvPr/>
        </p:nvSpPr>
        <p:spPr>
          <a:xfrm>
            <a:off x="1608470" y="3379482"/>
            <a:ext cx="972820" cy="6696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FFT for Spectrum</a:t>
            </a:r>
            <a:endParaRPr lang="en-US" sz="1400" kern="100" dirty="0">
              <a:effectLst/>
              <a:ea typeface="Calibri" panose="020F050202020403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53B034DD-173F-55CB-A81B-4A6B249811AB}"/>
              </a:ext>
            </a:extLst>
          </p:cNvPr>
          <p:cNvSpPr/>
          <p:nvPr/>
        </p:nvSpPr>
        <p:spPr>
          <a:xfrm>
            <a:off x="3017940" y="5648188"/>
            <a:ext cx="1202862" cy="8563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Record the Data           [     REC]</a:t>
            </a:r>
            <a:endParaRPr lang="en-US" sz="1400" kern="100" dirty="0">
              <a:effectLst/>
              <a:ea typeface="Calibri" panose="020F050202020403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4929FB5-D031-C965-37A9-5121E5A30244}"/>
              </a:ext>
            </a:extLst>
          </p:cNvPr>
          <p:cNvSpPr/>
          <p:nvPr/>
        </p:nvSpPr>
        <p:spPr>
          <a:xfrm>
            <a:off x="8868689" y="5648188"/>
            <a:ext cx="1632396" cy="8563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Transmit the Recorded Data</a:t>
            </a:r>
            <a:r>
              <a:rPr lang="en-US" sz="1400" kern="100" dirty="0">
                <a:ea typeface="Calibri" panose="020F0502020204030204" pitchFamily="34" charset="0"/>
                <a:cs typeface="Arial" panose="020B0604020202020204" pitchFamily="34" charset="0"/>
              </a:rPr>
              <a:t>     </a:t>
            </a:r>
            <a:r>
              <a:rPr lang="en-US" sz="1400" kern="1200" dirty="0">
                <a:solidFill>
                  <a:srgbClr val="000000"/>
                </a:solidFill>
                <a:effectLst/>
                <a:ea typeface="Calibri" panose="020F0502020204030204" pitchFamily="34" charset="0"/>
                <a:cs typeface="Arial" panose="020B0604020202020204" pitchFamily="34" charset="0"/>
              </a:rPr>
              <a:t>[     REC]</a:t>
            </a:r>
            <a:endParaRPr lang="en-US" sz="1400" kern="100" dirty="0">
              <a:effectLst/>
              <a:ea typeface="Calibri" panose="020F050202020403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2F8BFC86-5D7A-E284-560C-F0D84C1521A7}"/>
              </a:ext>
            </a:extLst>
          </p:cNvPr>
          <p:cNvSpPr/>
          <p:nvPr/>
        </p:nvSpPr>
        <p:spPr>
          <a:xfrm>
            <a:off x="3015976" y="3917579"/>
            <a:ext cx="1204826" cy="7291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Check FM data and if exist CTCSS</a:t>
            </a:r>
            <a:endParaRPr lang="en-US" sz="1400" kern="100" dirty="0">
              <a:effectLst/>
              <a:ea typeface="Calibri" panose="020F050202020403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08919A28-06E1-884A-674F-A88AA961FECC}"/>
              </a:ext>
            </a:extLst>
          </p:cNvPr>
          <p:cNvSpPr/>
          <p:nvPr/>
        </p:nvSpPr>
        <p:spPr>
          <a:xfrm>
            <a:off x="3034620" y="4928462"/>
            <a:ext cx="1202863" cy="4431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Voice file (MP3/WAV)</a:t>
            </a:r>
            <a:endParaRPr lang="en-US" sz="1400" kern="100" dirty="0">
              <a:effectLst/>
              <a:ea typeface="Calibri" panose="020F050202020403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3E5F44F-3439-D18C-EF3F-8DB17FA785B0}"/>
              </a:ext>
            </a:extLst>
          </p:cNvPr>
          <p:cNvSpPr/>
          <p:nvPr/>
        </p:nvSpPr>
        <p:spPr>
          <a:xfrm>
            <a:off x="4500672" y="5004978"/>
            <a:ext cx="1227147" cy="2984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a:solidFill>
                  <a:srgbClr val="000000"/>
                </a:solidFill>
                <a:effectLst/>
                <a:ea typeface="Calibri" panose="020F0502020204030204" pitchFamily="34" charset="0"/>
                <a:cs typeface="Arial" panose="020B0604020202020204" pitchFamily="34" charset="0"/>
              </a:rPr>
              <a:t>LPF</a:t>
            </a:r>
            <a:endParaRPr lang="en-US" sz="1400" kern="100">
              <a:effectLst/>
              <a:ea typeface="Calibri" panose="020F050202020403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C3854366-0A20-D253-7139-D357E048C7EA}"/>
              </a:ext>
            </a:extLst>
          </p:cNvPr>
          <p:cNvSpPr/>
          <p:nvPr/>
        </p:nvSpPr>
        <p:spPr>
          <a:xfrm>
            <a:off x="6064526" y="3856168"/>
            <a:ext cx="1207061" cy="8393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Add the CTCSS tone</a:t>
            </a:r>
            <a:r>
              <a:rPr lang="en-US" sz="1400" kern="100" dirty="0">
                <a:ea typeface="Calibri" panose="020F0502020204030204" pitchFamily="34" charset="0"/>
                <a:cs typeface="Arial" panose="020B0604020202020204" pitchFamily="34" charset="0"/>
              </a:rPr>
              <a:t> </a:t>
            </a:r>
            <a:r>
              <a:rPr lang="en-US" sz="1400" kern="1200" dirty="0">
                <a:solidFill>
                  <a:srgbClr val="000000"/>
                </a:solidFill>
                <a:effectLst/>
                <a:ea typeface="Calibri" panose="020F0502020204030204" pitchFamily="34" charset="0"/>
                <a:cs typeface="Arial" panose="020B0604020202020204" pitchFamily="34" charset="0"/>
              </a:rPr>
              <a:t>(if exist)</a:t>
            </a:r>
            <a:endParaRPr lang="en-US" sz="1400" kern="100" dirty="0">
              <a:effectLst/>
              <a:ea typeface="Calibri" panose="020F050202020403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842D88E8-BC5F-5D2F-78E9-6E9CE5974615}"/>
              </a:ext>
            </a:extLst>
          </p:cNvPr>
          <p:cNvSpPr/>
          <p:nvPr/>
        </p:nvSpPr>
        <p:spPr>
          <a:xfrm>
            <a:off x="7564659" y="4562514"/>
            <a:ext cx="1089749" cy="5181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NFM Modulation</a:t>
            </a:r>
            <a:endParaRPr lang="en-US" sz="1400" kern="100" dirty="0">
              <a:effectLst/>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CC2D30A-FD37-1790-2FE8-4339B6A30DB1}"/>
              </a:ext>
            </a:extLst>
          </p:cNvPr>
          <p:cNvSpPr/>
          <p:nvPr/>
        </p:nvSpPr>
        <p:spPr>
          <a:xfrm>
            <a:off x="8853260" y="4428734"/>
            <a:ext cx="1637898" cy="7910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Transmit the Voice (optional in pulse time)</a:t>
            </a:r>
            <a:endParaRPr lang="en-US" sz="1400" kern="100" dirty="0">
              <a:effectLst/>
              <a:ea typeface="Calibri" panose="020F050202020403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CF666946-76E2-206E-E841-7D8ECAAE56DB}"/>
              </a:ext>
            </a:extLst>
          </p:cNvPr>
          <p:cNvSpPr/>
          <p:nvPr/>
        </p:nvSpPr>
        <p:spPr>
          <a:xfrm>
            <a:off x="8853260" y="3091656"/>
            <a:ext cx="1647825" cy="945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Send Noise (Sine wave) to all Frequencies that detected</a:t>
            </a:r>
            <a:endParaRPr lang="en-US" sz="1400" kern="100" dirty="0">
              <a:effectLst/>
              <a:ea typeface="Calibri" panose="020F050202020403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A4A4C8DE-7102-99B8-BACC-914642521051}"/>
              </a:ext>
            </a:extLst>
          </p:cNvPr>
          <p:cNvSpPr/>
          <p:nvPr/>
        </p:nvSpPr>
        <p:spPr>
          <a:xfrm>
            <a:off x="4481942" y="2394837"/>
            <a:ext cx="1295872" cy="5181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a:solidFill>
                  <a:srgbClr val="000000"/>
                </a:solidFill>
                <a:effectLst/>
                <a:ea typeface="Calibri" panose="020F0502020204030204" pitchFamily="34" charset="0"/>
                <a:cs typeface="Arial" panose="020B0604020202020204" pitchFamily="34" charset="0"/>
              </a:rPr>
              <a:t>FM Demodulation</a:t>
            </a:r>
            <a:endParaRPr lang="en-US" sz="1400" kern="100">
              <a:effectLst/>
              <a:ea typeface="Calibri" panose="020F050202020403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C3798EB3-8CB6-5F2B-331D-2DF3EE4E2C92}"/>
              </a:ext>
            </a:extLst>
          </p:cNvPr>
          <p:cNvSpPr/>
          <p:nvPr/>
        </p:nvSpPr>
        <p:spPr>
          <a:xfrm>
            <a:off x="6039411" y="2258072"/>
            <a:ext cx="1207061" cy="7963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HPF</a:t>
            </a:r>
            <a:r>
              <a:rPr lang="en-US" sz="1400" kern="100" dirty="0">
                <a:ea typeface="Calibri" panose="020F0502020204030204" pitchFamily="34" charset="0"/>
                <a:cs typeface="Arial" panose="020B0604020202020204" pitchFamily="34" charset="0"/>
              </a:rPr>
              <a:t> </a:t>
            </a:r>
            <a:r>
              <a:rPr lang="en-US" sz="1400" kern="1200" dirty="0">
                <a:solidFill>
                  <a:srgbClr val="000000"/>
                </a:solidFill>
                <a:effectLst/>
                <a:ea typeface="Calibri" panose="020F0502020204030204" pitchFamily="34" charset="0"/>
                <a:cs typeface="Arial" panose="020B0604020202020204" pitchFamily="34" charset="0"/>
              </a:rPr>
              <a:t>(For Remove DC)</a:t>
            </a:r>
            <a:endParaRPr lang="en-US" sz="1400" kern="100" dirty="0">
              <a:effectLst/>
              <a:ea typeface="Calibri" panose="020F050202020403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1987A4AD-3BFE-48E5-F7A4-5B674A34C5AE}"/>
              </a:ext>
            </a:extLst>
          </p:cNvPr>
          <p:cNvSpPr/>
          <p:nvPr/>
        </p:nvSpPr>
        <p:spPr>
          <a:xfrm>
            <a:off x="3017939" y="2075848"/>
            <a:ext cx="1207061" cy="11509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BPF/LPF</a:t>
            </a:r>
            <a:r>
              <a:rPr lang="en-US" sz="1400" kern="100" dirty="0">
                <a:ea typeface="Calibri" panose="020F0502020204030204" pitchFamily="34" charset="0"/>
                <a:cs typeface="Arial" panose="020B0604020202020204" pitchFamily="34" charset="0"/>
              </a:rPr>
              <a:t> </a:t>
            </a:r>
            <a:r>
              <a:rPr lang="en-US" sz="1400" kern="1200" dirty="0">
                <a:solidFill>
                  <a:srgbClr val="000000"/>
                </a:solidFill>
                <a:effectLst/>
                <a:ea typeface="Calibri" panose="020F0502020204030204" pitchFamily="34" charset="0"/>
                <a:cs typeface="Arial" panose="020B0604020202020204" pitchFamily="34" charset="0"/>
              </a:rPr>
              <a:t>(Depend of SDR Receive Frequency) </a:t>
            </a:r>
            <a:endParaRPr lang="en-US" sz="1400" kern="100" dirty="0">
              <a:effectLst/>
              <a:ea typeface="Calibri" panose="020F050202020403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18939015-C82B-44B8-1FC7-DFFD45A609CF}"/>
              </a:ext>
            </a:extLst>
          </p:cNvPr>
          <p:cNvSpPr/>
          <p:nvPr/>
        </p:nvSpPr>
        <p:spPr>
          <a:xfrm>
            <a:off x="7508069" y="2285735"/>
            <a:ext cx="1032681" cy="7312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a:solidFill>
                  <a:srgbClr val="000000"/>
                </a:solidFill>
                <a:effectLst/>
                <a:ea typeface="Calibri" panose="020F0502020204030204" pitchFamily="34" charset="0"/>
                <a:cs typeface="Arial" panose="020B0604020202020204" pitchFamily="34" charset="0"/>
              </a:rPr>
              <a:t>Play the Voice</a:t>
            </a:r>
            <a:endParaRPr lang="en-US" sz="1400" kern="100">
              <a:effectLst/>
              <a:ea typeface="Calibri" panose="020F050202020403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466F3ABB-DD1D-740A-E563-B89938AD4E8C}"/>
              </a:ext>
            </a:extLst>
          </p:cNvPr>
          <p:cNvGrpSpPr/>
          <p:nvPr/>
        </p:nvGrpSpPr>
        <p:grpSpPr>
          <a:xfrm>
            <a:off x="11332198" y="4166044"/>
            <a:ext cx="325032" cy="923588"/>
            <a:chOff x="0" y="0"/>
            <a:chExt cx="2806721" cy="7962766"/>
          </a:xfrm>
        </p:grpSpPr>
        <p:grpSp>
          <p:nvGrpSpPr>
            <p:cNvPr id="65" name="Group 64">
              <a:extLst>
                <a:ext uri="{FF2B5EF4-FFF2-40B4-BE49-F238E27FC236}">
                  <a16:creationId xmlns:a16="http://schemas.microsoft.com/office/drawing/2014/main" id="{55E6564E-79EE-1744-D057-46676D975328}"/>
                </a:ext>
              </a:extLst>
            </p:cNvPr>
            <p:cNvGrpSpPr/>
            <p:nvPr/>
          </p:nvGrpSpPr>
          <p:grpSpPr>
            <a:xfrm>
              <a:off x="0" y="0"/>
              <a:ext cx="2806721" cy="7962766"/>
              <a:chOff x="0" y="0"/>
              <a:chExt cx="1899208" cy="5388118"/>
            </a:xfrm>
          </p:grpSpPr>
          <p:pic>
            <p:nvPicPr>
              <p:cNvPr id="67" name="Picture 66">
                <a:extLst>
                  <a:ext uri="{FF2B5EF4-FFF2-40B4-BE49-F238E27FC236}">
                    <a16:creationId xmlns:a16="http://schemas.microsoft.com/office/drawing/2014/main" id="{8D31F929-94FC-F41B-EB26-F2189EDD36D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133" b="94256" l="6667" r="89630">
                            <a14:foregroundMark x1="27407" y1="9138" x2="27407" y2="7833"/>
                            <a14:foregroundMark x1="28148" y1="4700" x2="28148" y2="4178"/>
                            <a14:foregroundMark x1="88889" y1="43864" x2="69630" y2="79373"/>
                            <a14:foregroundMark x1="69630" y1="79373" x2="21481" y2="80157"/>
                            <a14:foregroundMark x1="21481" y1="80157" x2="17778" y2="38381"/>
                            <a14:foregroundMark x1="11852" y1="85379" x2="40741" y2="91123"/>
                            <a14:foregroundMark x1="40741" y1="91123" x2="57037" y2="91906"/>
                            <a14:foregroundMark x1="82963" y1="93211" x2="63704" y2="94256"/>
                            <a14:foregroundMark x1="71852" y1="56397" x2="72593" y2="63969"/>
                            <a14:foregroundMark x1="68889" y1="67102" x2="70370" y2="65535"/>
                            <a14:foregroundMark x1="71111" y1="63708" x2="71852" y2="64230"/>
                            <a14:foregroundMark x1="47407" y1="30026" x2="57037" y2="30026"/>
                            <a14:foregroundMark x1="17778" y1="3655" x2="17778" y2="3655"/>
                            <a14:foregroundMark x1="9630" y1="30809" x2="8889" y2="31854"/>
                            <a14:foregroundMark x1="6667" y1="31593" x2="6667" y2="31070"/>
                            <a14:foregroundMark x1="48889" y1="56136" x2="55556" y2="60052"/>
                          </a14:backgroundRemoval>
                        </a14:imgEffect>
                      </a14:imgLayer>
                    </a14:imgProps>
                  </a:ext>
                </a:extLst>
              </a:blip>
              <a:stretch>
                <a:fillRect/>
              </a:stretch>
            </p:blipFill>
            <p:spPr>
              <a:xfrm>
                <a:off x="0" y="0"/>
                <a:ext cx="1899208" cy="5388118"/>
              </a:xfrm>
              <a:prstGeom prst="rect">
                <a:avLst/>
              </a:prstGeom>
            </p:spPr>
          </p:pic>
          <p:pic>
            <p:nvPicPr>
              <p:cNvPr id="68" name="Picture 67">
                <a:extLst>
                  <a:ext uri="{FF2B5EF4-FFF2-40B4-BE49-F238E27FC236}">
                    <a16:creationId xmlns:a16="http://schemas.microsoft.com/office/drawing/2014/main" id="{7A2FF0CB-679A-471A-63A2-87FAF1BFF6CC}"/>
                  </a:ext>
                </a:extLst>
              </p:cNvPr>
              <p:cNvPicPr>
                <a:picLocks noChangeAspect="1"/>
              </p:cNvPicPr>
              <p:nvPr/>
            </p:nvPicPr>
            <p:blipFill>
              <a:blip r:embed="rId10"/>
              <a:stretch>
                <a:fillRect/>
              </a:stretch>
            </p:blipFill>
            <p:spPr>
              <a:xfrm>
                <a:off x="623437" y="2227770"/>
                <a:ext cx="652333" cy="508912"/>
              </a:xfrm>
              <a:prstGeom prst="rect">
                <a:avLst/>
              </a:prstGeom>
            </p:spPr>
          </p:pic>
        </p:grpSp>
        <p:cxnSp>
          <p:nvCxnSpPr>
            <p:cNvPr id="66" name="Straight Connector 65">
              <a:extLst>
                <a:ext uri="{FF2B5EF4-FFF2-40B4-BE49-F238E27FC236}">
                  <a16:creationId xmlns:a16="http://schemas.microsoft.com/office/drawing/2014/main" id="{039CE8C5-40DF-68E9-C257-790FADE8B8B5}"/>
                </a:ext>
              </a:extLst>
            </p:cNvPr>
            <p:cNvCxnSpPr/>
            <p:nvPr/>
          </p:nvCxnSpPr>
          <p:spPr>
            <a:xfrm>
              <a:off x="782235" y="2390356"/>
              <a:ext cx="278207" cy="0"/>
            </a:xfrm>
            <a:prstGeom prst="line">
              <a:avLst/>
            </a:prstGeom>
            <a:ln w="1905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grpSp>
      <p:pic>
        <p:nvPicPr>
          <p:cNvPr id="63" name="Picture 62" descr="Signal Wave Black Clip Art at Clker.com - vector clip art online, royalty  free &amp; public domain">
            <a:extLst>
              <a:ext uri="{FF2B5EF4-FFF2-40B4-BE49-F238E27FC236}">
                <a16:creationId xmlns:a16="http://schemas.microsoft.com/office/drawing/2014/main" id="{EBD8EB17-F9D3-833F-7146-DFDF5D270560}"/>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659055">
            <a:off x="10879311" y="4199650"/>
            <a:ext cx="349788" cy="646608"/>
          </a:xfrm>
          <a:prstGeom prst="rect">
            <a:avLst/>
          </a:prstGeom>
          <a:noFill/>
        </p:spPr>
      </p:pic>
      <p:sp>
        <p:nvSpPr>
          <p:cNvPr id="64" name="Rectangle 63">
            <a:extLst>
              <a:ext uri="{FF2B5EF4-FFF2-40B4-BE49-F238E27FC236}">
                <a16:creationId xmlns:a16="http://schemas.microsoft.com/office/drawing/2014/main" id="{F1164B75-8429-9AC0-824C-64145EF4FF29}"/>
              </a:ext>
            </a:extLst>
          </p:cNvPr>
          <p:cNvSpPr/>
          <p:nvPr/>
        </p:nvSpPr>
        <p:spPr>
          <a:xfrm>
            <a:off x="10972213" y="3396469"/>
            <a:ext cx="1125220" cy="7152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algn="ctr">
              <a:lnSpc>
                <a:spcPct val="115000"/>
              </a:lnSpc>
              <a:spcAft>
                <a:spcPts val="800"/>
              </a:spcAft>
              <a:buNone/>
            </a:pPr>
            <a:r>
              <a:rPr lang="en-US" sz="1400" kern="1200" dirty="0">
                <a:solidFill>
                  <a:srgbClr val="000000"/>
                </a:solidFill>
                <a:effectLst/>
                <a:ea typeface="Calibri" panose="020F0502020204030204" pitchFamily="34" charset="0"/>
                <a:cs typeface="Arial" panose="020B0604020202020204" pitchFamily="34" charset="0"/>
              </a:rPr>
              <a:t>Receive Voice (NFM) or noise</a:t>
            </a:r>
            <a:endParaRPr lang="en-US" sz="1400" kern="100" dirty="0">
              <a:effectLst/>
              <a:ea typeface="Calibri" panose="020F0502020204030204" pitchFamily="34" charset="0"/>
              <a:cs typeface="Arial" panose="020B0604020202020204" pitchFamily="34" charset="0"/>
            </a:endParaRPr>
          </a:p>
        </p:txBody>
      </p:sp>
      <p:cxnSp>
        <p:nvCxnSpPr>
          <p:cNvPr id="70" name="Straight Arrow Connector 69">
            <a:extLst>
              <a:ext uri="{FF2B5EF4-FFF2-40B4-BE49-F238E27FC236}">
                <a16:creationId xmlns:a16="http://schemas.microsoft.com/office/drawing/2014/main" id="{EDB3C7EF-E99C-4435-BAAC-021D7059F64D}"/>
              </a:ext>
            </a:extLst>
          </p:cNvPr>
          <p:cNvCxnSpPr>
            <a:stCxn id="12" idx="3"/>
            <a:endCxn id="34" idx="1"/>
          </p:cNvCxnSpPr>
          <p:nvPr/>
        </p:nvCxnSpPr>
        <p:spPr>
          <a:xfrm flipV="1">
            <a:off x="1353028" y="3714293"/>
            <a:ext cx="255442" cy="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Connector: Elbow 75">
            <a:extLst>
              <a:ext uri="{FF2B5EF4-FFF2-40B4-BE49-F238E27FC236}">
                <a16:creationId xmlns:a16="http://schemas.microsoft.com/office/drawing/2014/main" id="{8FB9F98A-E791-C0C4-5529-6DE2D81B2242}"/>
              </a:ext>
            </a:extLst>
          </p:cNvPr>
          <p:cNvCxnSpPr>
            <a:stCxn id="34" idx="3"/>
            <a:endCxn id="46" idx="1"/>
          </p:cNvCxnSpPr>
          <p:nvPr/>
        </p:nvCxnSpPr>
        <p:spPr>
          <a:xfrm flipV="1">
            <a:off x="2581290" y="2651340"/>
            <a:ext cx="436649" cy="1062953"/>
          </a:xfrm>
          <a:prstGeom prst="bent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ctor: Elbow 77">
            <a:extLst>
              <a:ext uri="{FF2B5EF4-FFF2-40B4-BE49-F238E27FC236}">
                <a16:creationId xmlns:a16="http://schemas.microsoft.com/office/drawing/2014/main" id="{E1B6DF87-F2FC-C38D-F51E-D52533349C67}"/>
              </a:ext>
            </a:extLst>
          </p:cNvPr>
          <p:cNvCxnSpPr>
            <a:cxnSpLocks/>
            <a:stCxn id="34" idx="3"/>
            <a:endCxn id="37" idx="1"/>
          </p:cNvCxnSpPr>
          <p:nvPr/>
        </p:nvCxnSpPr>
        <p:spPr>
          <a:xfrm>
            <a:off x="2581290" y="3714293"/>
            <a:ext cx="434686" cy="567885"/>
          </a:xfrm>
          <a:prstGeom prst="bent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Connector: Elbow 81">
            <a:extLst>
              <a:ext uri="{FF2B5EF4-FFF2-40B4-BE49-F238E27FC236}">
                <a16:creationId xmlns:a16="http://schemas.microsoft.com/office/drawing/2014/main" id="{5FF6D8D1-E821-D894-4B1B-A848C1FEC533}"/>
              </a:ext>
            </a:extLst>
          </p:cNvPr>
          <p:cNvCxnSpPr>
            <a:stCxn id="34" idx="3"/>
            <a:endCxn id="35" idx="1"/>
          </p:cNvCxnSpPr>
          <p:nvPr/>
        </p:nvCxnSpPr>
        <p:spPr>
          <a:xfrm>
            <a:off x="2581290" y="3714293"/>
            <a:ext cx="436650" cy="2362046"/>
          </a:xfrm>
          <a:prstGeom prst="bent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FDD7B4C-6947-1859-0FB4-911FCBDBF883}"/>
              </a:ext>
            </a:extLst>
          </p:cNvPr>
          <p:cNvCxnSpPr>
            <a:stCxn id="46" idx="3"/>
            <a:endCxn id="44" idx="1"/>
          </p:cNvCxnSpPr>
          <p:nvPr/>
        </p:nvCxnSpPr>
        <p:spPr>
          <a:xfrm>
            <a:off x="4225000" y="2651340"/>
            <a:ext cx="256942" cy="257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AB0A8F2-4667-0B51-D41D-52D00F8E1558}"/>
              </a:ext>
            </a:extLst>
          </p:cNvPr>
          <p:cNvCxnSpPr>
            <a:stCxn id="44" idx="3"/>
            <a:endCxn id="45" idx="1"/>
          </p:cNvCxnSpPr>
          <p:nvPr/>
        </p:nvCxnSpPr>
        <p:spPr>
          <a:xfrm>
            <a:off x="5777814" y="2653917"/>
            <a:ext cx="261597" cy="23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E9801E61-C6AF-DBD6-C314-835BC57CEF4D}"/>
              </a:ext>
            </a:extLst>
          </p:cNvPr>
          <p:cNvCxnSpPr>
            <a:cxnSpLocks/>
            <a:stCxn id="45" idx="3"/>
            <a:endCxn id="47" idx="1"/>
          </p:cNvCxnSpPr>
          <p:nvPr/>
        </p:nvCxnSpPr>
        <p:spPr>
          <a:xfrm flipV="1">
            <a:off x="7246472" y="2651339"/>
            <a:ext cx="261597" cy="4916"/>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7C9D5B2-5E58-C4C2-D13E-6CE3FDB7BBA0}"/>
              </a:ext>
            </a:extLst>
          </p:cNvPr>
          <p:cNvCxnSpPr>
            <a:cxnSpLocks/>
            <a:stCxn id="38" idx="3"/>
            <a:endCxn id="39" idx="1"/>
          </p:cNvCxnSpPr>
          <p:nvPr/>
        </p:nvCxnSpPr>
        <p:spPr>
          <a:xfrm>
            <a:off x="4237483" y="5150056"/>
            <a:ext cx="263189" cy="414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63564EEB-5DAD-1343-F97B-89435C65BEEB}"/>
              </a:ext>
            </a:extLst>
          </p:cNvPr>
          <p:cNvCxnSpPr>
            <a:cxnSpLocks/>
            <a:stCxn id="41" idx="3"/>
            <a:endCxn id="42" idx="1"/>
          </p:cNvCxnSpPr>
          <p:nvPr/>
        </p:nvCxnSpPr>
        <p:spPr>
          <a:xfrm>
            <a:off x="8654408" y="4821594"/>
            <a:ext cx="198852" cy="265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2" name="Straight Arrow Connector 111">
            <a:extLst>
              <a:ext uri="{FF2B5EF4-FFF2-40B4-BE49-F238E27FC236}">
                <a16:creationId xmlns:a16="http://schemas.microsoft.com/office/drawing/2014/main" id="{5DAEA15C-0F18-69DF-6A37-513B8E61A211}"/>
              </a:ext>
            </a:extLst>
          </p:cNvPr>
          <p:cNvCxnSpPr>
            <a:stCxn id="35" idx="3"/>
            <a:endCxn id="36" idx="1"/>
          </p:cNvCxnSpPr>
          <p:nvPr/>
        </p:nvCxnSpPr>
        <p:spPr>
          <a:xfrm>
            <a:off x="4220802" y="6076339"/>
            <a:ext cx="4647887"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3" name="Oval 112">
            <a:extLst>
              <a:ext uri="{FF2B5EF4-FFF2-40B4-BE49-F238E27FC236}">
                <a16:creationId xmlns:a16="http://schemas.microsoft.com/office/drawing/2014/main" id="{FCAABD5F-3317-FD1E-345D-2EC2FDDBA58E}"/>
              </a:ext>
            </a:extLst>
          </p:cNvPr>
          <p:cNvSpPr/>
          <p:nvPr/>
        </p:nvSpPr>
        <p:spPr>
          <a:xfrm>
            <a:off x="3411047" y="6270106"/>
            <a:ext cx="127000" cy="127000"/>
          </a:xfrm>
          <a:prstGeom prst="ellipse">
            <a:avLst/>
          </a:prstGeom>
          <a:solidFill>
            <a:srgbClr val="EE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4" name="Oval 113">
            <a:extLst>
              <a:ext uri="{FF2B5EF4-FFF2-40B4-BE49-F238E27FC236}">
                <a16:creationId xmlns:a16="http://schemas.microsoft.com/office/drawing/2014/main" id="{CF56B407-E36B-0CC3-E506-02B4EE87CC2E}"/>
              </a:ext>
            </a:extLst>
          </p:cNvPr>
          <p:cNvSpPr/>
          <p:nvPr/>
        </p:nvSpPr>
        <p:spPr>
          <a:xfrm>
            <a:off x="9468947" y="6276456"/>
            <a:ext cx="127000" cy="127000"/>
          </a:xfrm>
          <a:prstGeom prst="ellipse">
            <a:avLst/>
          </a:prstGeom>
          <a:solidFill>
            <a:srgbClr val="EE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8" name="Straight Arrow Connector 127">
            <a:extLst>
              <a:ext uri="{FF2B5EF4-FFF2-40B4-BE49-F238E27FC236}">
                <a16:creationId xmlns:a16="http://schemas.microsoft.com/office/drawing/2014/main" id="{1FBD2A06-342D-FED3-0CAA-C3DC0AC551AB}"/>
              </a:ext>
            </a:extLst>
          </p:cNvPr>
          <p:cNvCxnSpPr>
            <a:cxnSpLocks/>
            <a:stCxn id="37" idx="3"/>
            <a:endCxn id="40" idx="1"/>
          </p:cNvCxnSpPr>
          <p:nvPr/>
        </p:nvCxnSpPr>
        <p:spPr>
          <a:xfrm flipV="1">
            <a:off x="4220802" y="4275854"/>
            <a:ext cx="1843724" cy="632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3" name="Connector: Elbow 132">
            <a:extLst>
              <a:ext uri="{FF2B5EF4-FFF2-40B4-BE49-F238E27FC236}">
                <a16:creationId xmlns:a16="http://schemas.microsoft.com/office/drawing/2014/main" id="{65905091-3F50-43DC-0E26-79D5162D8BF7}"/>
              </a:ext>
            </a:extLst>
          </p:cNvPr>
          <p:cNvCxnSpPr>
            <a:cxnSpLocks/>
            <a:stCxn id="39" idx="3"/>
          </p:cNvCxnSpPr>
          <p:nvPr/>
        </p:nvCxnSpPr>
        <p:spPr>
          <a:xfrm flipV="1">
            <a:off x="5727819" y="4262052"/>
            <a:ext cx="122619" cy="892151"/>
          </a:xfrm>
          <a:prstGeom prst="bentConnector2">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Connector: Elbow 134">
            <a:extLst>
              <a:ext uri="{FF2B5EF4-FFF2-40B4-BE49-F238E27FC236}">
                <a16:creationId xmlns:a16="http://schemas.microsoft.com/office/drawing/2014/main" id="{279239FF-6BE5-624C-BD0D-028906C5B65A}"/>
              </a:ext>
            </a:extLst>
          </p:cNvPr>
          <p:cNvCxnSpPr>
            <a:stCxn id="40" idx="3"/>
            <a:endCxn id="41" idx="1"/>
          </p:cNvCxnSpPr>
          <p:nvPr/>
        </p:nvCxnSpPr>
        <p:spPr>
          <a:xfrm>
            <a:off x="7271587" y="4275854"/>
            <a:ext cx="293072" cy="545740"/>
          </a:xfrm>
          <a:prstGeom prst="bent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7" name="Straight Arrow Connector 136">
            <a:extLst>
              <a:ext uri="{FF2B5EF4-FFF2-40B4-BE49-F238E27FC236}">
                <a16:creationId xmlns:a16="http://schemas.microsoft.com/office/drawing/2014/main" id="{E6FF57C5-A145-201B-FFB1-86962C9A7DE5}"/>
              </a:ext>
            </a:extLst>
          </p:cNvPr>
          <p:cNvCxnSpPr>
            <a:endCxn id="43" idx="1"/>
          </p:cNvCxnSpPr>
          <p:nvPr/>
        </p:nvCxnSpPr>
        <p:spPr>
          <a:xfrm>
            <a:off x="2798633" y="3564355"/>
            <a:ext cx="6054627" cy="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86987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802A56-A326-072D-6AEF-3938364F52B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BC1D71-8E99-4BDA-8572-AD89DA822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70086B06-28AB-3443-F207-7290C0CA5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A12C968F-9BCB-B48D-C597-451969364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
            <a:extLst>
              <a:ext uri="{FF2B5EF4-FFF2-40B4-BE49-F238E27FC236}">
                <a16:creationId xmlns:a16="http://schemas.microsoft.com/office/drawing/2014/main" id="{76B092B3-3BDA-3C78-4FC3-1BE31E15E833}"/>
              </a:ext>
            </a:extLst>
          </p:cNvPr>
          <p:cNvSpPr>
            <a:spLocks noGrp="1"/>
          </p:cNvSpPr>
          <p:nvPr>
            <p:ph type="title"/>
          </p:nvPr>
        </p:nvSpPr>
        <p:spPr>
          <a:xfrm>
            <a:off x="6483350" y="246129"/>
            <a:ext cx="4659824"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הישגים ותוצאות-</a:t>
            </a:r>
            <a:endParaRPr lang="en-US" sz="4400" dirty="0">
              <a:solidFill>
                <a:srgbClr val="0070C0"/>
              </a:solidFill>
              <a:latin typeface="David" panose="020E0502060401010101" pitchFamily="34" charset="-79"/>
              <a:cs typeface="David" panose="020E0502060401010101" pitchFamily="34" charset="-79"/>
            </a:endParaRPr>
          </a:p>
        </p:txBody>
      </p:sp>
      <p:pic>
        <p:nvPicPr>
          <p:cNvPr id="7" name="Picture 6">
            <a:extLst>
              <a:ext uri="{FF2B5EF4-FFF2-40B4-BE49-F238E27FC236}">
                <a16:creationId xmlns:a16="http://schemas.microsoft.com/office/drawing/2014/main" id="{BEEE5A3C-3171-0516-B39B-C6398539C998}"/>
              </a:ext>
            </a:extLst>
          </p:cNvPr>
          <p:cNvPicPr>
            <a:picLocks noChangeAspect="1"/>
          </p:cNvPicPr>
          <p:nvPr/>
        </p:nvPicPr>
        <p:blipFill>
          <a:blip r:embed="rId2"/>
          <a:stretch>
            <a:fillRect/>
          </a:stretch>
        </p:blipFill>
        <p:spPr>
          <a:xfrm>
            <a:off x="3254396" y="1097991"/>
            <a:ext cx="7375504" cy="5513880"/>
          </a:xfrm>
          <a:prstGeom prst="rect">
            <a:avLst/>
          </a:prstGeom>
        </p:spPr>
      </p:pic>
      <p:sp>
        <p:nvSpPr>
          <p:cNvPr id="8" name="TextBox 7">
            <a:extLst>
              <a:ext uri="{FF2B5EF4-FFF2-40B4-BE49-F238E27FC236}">
                <a16:creationId xmlns:a16="http://schemas.microsoft.com/office/drawing/2014/main" id="{D6DA66D3-209C-50B2-D994-A2CD37062528}"/>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rgbClr val="00B0F0"/>
                </a:solidFill>
                <a:highlight>
                  <a:srgbClr val="808080"/>
                </a:highlight>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9" name="Straight Connector 8">
            <a:extLst>
              <a:ext uri="{FF2B5EF4-FFF2-40B4-BE49-F238E27FC236}">
                <a16:creationId xmlns:a16="http://schemas.microsoft.com/office/drawing/2014/main" id="{94E369AF-BFD3-FE3C-C697-56AFD4D5042B}"/>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Picture 2">
            <a:extLst>
              <a:ext uri="{FF2B5EF4-FFF2-40B4-BE49-F238E27FC236}">
                <a16:creationId xmlns:a16="http://schemas.microsoft.com/office/drawing/2014/main" id="{1BC4B5A0-E3C7-5956-04C8-DE710E67E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60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86F85-0698-5011-5441-B5EBCFA90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A1F9-2560-B9B0-8CE2-2AA5867B2509}"/>
              </a:ext>
            </a:extLst>
          </p:cNvPr>
          <p:cNvSpPr>
            <a:spLocks noGrp="1"/>
          </p:cNvSpPr>
          <p:nvPr>
            <p:ph type="title"/>
          </p:nvPr>
        </p:nvSpPr>
        <p:spPr>
          <a:xfrm>
            <a:off x="558956" y="1077853"/>
            <a:ext cx="8596668"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תוצאות ומסקנות-</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22D79C7F-4B4C-7F8E-C065-FA290B154FE7}"/>
              </a:ext>
            </a:extLst>
          </p:cNvPr>
          <p:cNvSpPr>
            <a:spLocks noGrp="1"/>
          </p:cNvSpPr>
          <p:nvPr>
            <p:ph idx="1"/>
          </p:nvPr>
        </p:nvSpPr>
        <p:spPr>
          <a:xfrm>
            <a:off x="2152653" y="1928000"/>
            <a:ext cx="7002971" cy="3601263"/>
          </a:xfrm>
        </p:spPr>
        <p:txBody>
          <a:bodyPr>
            <a:noAutofit/>
          </a:bodyPr>
          <a:lstStyle/>
          <a:p>
            <a:pPr algn="just"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שילוב בין ה</a:t>
            </a:r>
            <a:r>
              <a:rPr lang="en-US" sz="2800" dirty="0" err="1">
                <a:solidFill>
                  <a:schemeClr val="tx2">
                    <a:lumMod val="50000"/>
                  </a:schemeClr>
                </a:solidFill>
                <a:latin typeface="David" panose="020E0502060401010101" pitchFamily="34" charset="-79"/>
                <a:cs typeface="David" panose="020E0502060401010101" pitchFamily="34" charset="-79"/>
              </a:rPr>
              <a:t>Adalm</a:t>
            </a:r>
            <a:r>
              <a:rPr lang="en-US" sz="2800" dirty="0">
                <a:solidFill>
                  <a:schemeClr val="tx2">
                    <a:lumMod val="50000"/>
                  </a:schemeClr>
                </a:solidFill>
                <a:latin typeface="David" panose="020E0502060401010101" pitchFamily="34" charset="-79"/>
                <a:cs typeface="David" panose="020E0502060401010101" pitchFamily="34" charset="-79"/>
              </a:rPr>
              <a:t>-Pluto</a:t>
            </a:r>
            <a:r>
              <a:rPr lang="he-IL" sz="2800" dirty="0">
                <a:solidFill>
                  <a:schemeClr val="tx2">
                    <a:lumMod val="50000"/>
                  </a:schemeClr>
                </a:solidFill>
                <a:latin typeface="David" panose="020E0502060401010101" pitchFamily="34" charset="-79"/>
                <a:cs typeface="David" panose="020E0502060401010101" pitchFamily="34" charset="-79"/>
              </a:rPr>
              <a:t> לבין ה-</a:t>
            </a:r>
            <a:r>
              <a:rPr lang="en-US" sz="2800" dirty="0">
                <a:solidFill>
                  <a:schemeClr val="tx2">
                    <a:lumMod val="50000"/>
                  </a:schemeClr>
                </a:solidFill>
                <a:latin typeface="David" panose="020E0502060401010101" pitchFamily="34" charset="-79"/>
                <a:cs typeface="David" panose="020E0502060401010101" pitchFamily="34" charset="-79"/>
              </a:rPr>
              <a:t>MATLAB</a:t>
            </a:r>
            <a:r>
              <a:rPr lang="he-IL" sz="2800" dirty="0">
                <a:solidFill>
                  <a:schemeClr val="tx2">
                    <a:lumMod val="50000"/>
                  </a:schemeClr>
                </a:solidFill>
                <a:latin typeface="David" panose="020E0502060401010101" pitchFamily="34" charset="-79"/>
                <a:cs typeface="David" panose="020E0502060401010101" pitchFamily="34" charset="-79"/>
              </a:rPr>
              <a:t> מאפשר עבודה נוחה ואפקטיבית</a:t>
            </a:r>
          </a:p>
          <a:p>
            <a:pPr algn="just"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קצב פריקה מואץ של הסוללה משמעותית מהצפוי</a:t>
            </a:r>
          </a:p>
          <a:p>
            <a:pPr algn="just"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השמעת רעשים </a:t>
            </a:r>
            <a:r>
              <a:rPr lang="he-IL" sz="2800" dirty="0" err="1">
                <a:solidFill>
                  <a:schemeClr val="tx2">
                    <a:lumMod val="50000"/>
                  </a:schemeClr>
                </a:solidFill>
                <a:latin typeface="David" panose="020E0502060401010101" pitchFamily="34" charset="-79"/>
                <a:cs typeface="David" panose="020E0502060401010101" pitchFamily="34" charset="-79"/>
              </a:rPr>
              <a:t>וטקטוקים</a:t>
            </a:r>
            <a:r>
              <a:rPr lang="he-IL" sz="2800" dirty="0">
                <a:solidFill>
                  <a:schemeClr val="tx2">
                    <a:lumMod val="50000"/>
                  </a:schemeClr>
                </a:solidFill>
                <a:latin typeface="David" panose="020E0502060401010101" pitchFamily="34" charset="-79"/>
                <a:cs typeface="David" panose="020E0502060401010101" pitchFamily="34" charset="-79"/>
              </a:rPr>
              <a:t> למרות העוצמה החלשה של ה</a:t>
            </a:r>
            <a:r>
              <a:rPr lang="en-US" sz="2800" dirty="0">
                <a:solidFill>
                  <a:schemeClr val="tx2">
                    <a:lumMod val="50000"/>
                  </a:schemeClr>
                </a:solidFill>
                <a:latin typeface="David" panose="020E0502060401010101" pitchFamily="34" charset="-79"/>
                <a:cs typeface="David" panose="020E0502060401010101" pitchFamily="34" charset="-79"/>
              </a:rPr>
              <a:t>SDR</a:t>
            </a:r>
            <a:endParaRPr lang="he-IL" sz="2800" dirty="0">
              <a:solidFill>
                <a:schemeClr val="tx2">
                  <a:lumMod val="50000"/>
                </a:schemeClr>
              </a:solidFill>
              <a:latin typeface="David" panose="020E0502060401010101" pitchFamily="34" charset="-79"/>
              <a:cs typeface="David" panose="020E0502060401010101" pitchFamily="34" charset="-79"/>
            </a:endParaRPr>
          </a:p>
          <a:p>
            <a:pPr algn="just"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הניסוי מדגים יכולת ממשית להשפיע על מכשירי קשר באמצעות כלים חיצוניים</a:t>
            </a:r>
            <a:endParaRPr lang="en-US" sz="2800" dirty="0">
              <a:solidFill>
                <a:schemeClr val="tx2">
                  <a:lumMod val="50000"/>
                </a:schemeClr>
              </a:solidFill>
              <a:latin typeface="David" panose="020E0502060401010101" pitchFamily="34" charset="-79"/>
              <a:cs typeface="David" panose="020E0502060401010101" pitchFamily="34" charset="-79"/>
            </a:endParaRPr>
          </a:p>
        </p:txBody>
      </p:sp>
      <p:sp>
        <p:nvSpPr>
          <p:cNvPr id="8" name="TextBox 7">
            <a:extLst>
              <a:ext uri="{FF2B5EF4-FFF2-40B4-BE49-F238E27FC236}">
                <a16:creationId xmlns:a16="http://schemas.microsoft.com/office/drawing/2014/main" id="{292A6B65-5C89-CA8C-B0A8-7E5DD964B32B}"/>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rgbClr val="00B0F0"/>
                </a:solidFill>
                <a:highlight>
                  <a:srgbClr val="808080"/>
                </a:highlight>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3" name="Picture 2">
            <a:extLst>
              <a:ext uri="{FF2B5EF4-FFF2-40B4-BE49-F238E27FC236}">
                <a16:creationId xmlns:a16="http://schemas.microsoft.com/office/drawing/2014/main" id="{732F61A1-84A1-3B0E-CA24-2670A90C6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A16E340F-46D2-0531-F9DA-8BF11DD6440F}"/>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6130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95703E-3A83-8824-B5C5-84DA6F765A9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82F31C2-1784-F3D1-866E-F11713809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CC1DFB0E-5A46-F789-9E96-249B32507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236CE318-7EB5-3109-F87E-1FE2EC3F7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Content Placeholder 6">
            <a:extLst>
              <a:ext uri="{FF2B5EF4-FFF2-40B4-BE49-F238E27FC236}">
                <a16:creationId xmlns:a16="http://schemas.microsoft.com/office/drawing/2014/main" id="{78189CAC-75D7-8B84-B6EC-2C9D792E5D33}"/>
              </a:ext>
            </a:extLst>
          </p:cNvPr>
          <p:cNvSpPr>
            <a:spLocks noGrp="1"/>
          </p:cNvSpPr>
          <p:nvPr>
            <p:ph idx="1"/>
          </p:nvPr>
        </p:nvSpPr>
        <p:spPr>
          <a:xfrm>
            <a:off x="6445252" y="1780863"/>
            <a:ext cx="5435598" cy="4110963"/>
          </a:xfrm>
        </p:spPr>
        <p:txBody>
          <a:bodyPr>
            <a:noAutofit/>
          </a:bodyPr>
          <a:lstStyle/>
          <a:p>
            <a:pPr marL="0" lvl="0" indent="0" algn="r" rtl="1">
              <a:buNone/>
            </a:pPr>
            <a:r>
              <a:rPr lang="he-IL" sz="2600" dirty="0">
                <a:solidFill>
                  <a:schemeClr val="tx2">
                    <a:lumMod val="50000"/>
                  </a:schemeClr>
                </a:solidFill>
                <a:latin typeface="David" panose="020E0502060401010101" pitchFamily="34" charset="-79"/>
                <a:cs typeface="David" panose="020E0502060401010101" pitchFamily="34" charset="-79"/>
              </a:rPr>
              <a:t>1. שיפור תזרים המידע עם ה</a:t>
            </a:r>
            <a:r>
              <a:rPr lang="en-US" sz="2600" dirty="0">
                <a:solidFill>
                  <a:schemeClr val="tx2">
                    <a:lumMod val="50000"/>
                  </a:schemeClr>
                </a:solidFill>
                <a:latin typeface="David" panose="020E0502060401010101" pitchFamily="34" charset="-79"/>
                <a:cs typeface="David" panose="020E0502060401010101" pitchFamily="34" charset="-79"/>
              </a:rPr>
              <a:t>SDR</a:t>
            </a:r>
            <a:r>
              <a:rPr lang="he-IL" sz="2600" dirty="0">
                <a:solidFill>
                  <a:schemeClr val="tx2">
                    <a:lumMod val="50000"/>
                  </a:schemeClr>
                </a:solidFill>
                <a:latin typeface="David" panose="020E0502060401010101" pitchFamily="34" charset="-79"/>
                <a:cs typeface="David" panose="020E0502060401010101" pitchFamily="34" charset="-79"/>
              </a:rPr>
              <a:t>-</a:t>
            </a: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פורטי </a:t>
            </a:r>
            <a:r>
              <a:rPr lang="en-US" sz="2600" dirty="0">
                <a:solidFill>
                  <a:schemeClr val="tx2">
                    <a:lumMod val="50000"/>
                  </a:schemeClr>
                </a:solidFill>
                <a:latin typeface="David" panose="020E0502060401010101" pitchFamily="34" charset="-79"/>
                <a:cs typeface="David" panose="020E0502060401010101" pitchFamily="34" charset="-79"/>
              </a:rPr>
              <a:t>Tx/Rx</a:t>
            </a:r>
            <a:r>
              <a:rPr lang="he-IL" sz="2600" dirty="0">
                <a:solidFill>
                  <a:schemeClr val="tx2">
                    <a:lumMod val="50000"/>
                  </a:schemeClr>
                </a:solidFill>
                <a:latin typeface="David" panose="020E0502060401010101" pitchFamily="34" charset="-79"/>
                <a:cs typeface="David" panose="020E0502060401010101" pitchFamily="34" charset="-79"/>
              </a:rPr>
              <a:t> מרובים</a:t>
            </a: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קצב העברת נתונים</a:t>
            </a: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שדרוג שעון הסנכרון</a:t>
            </a: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מגבלת הספק שידור</a:t>
            </a: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טווח תדרים מוגבל</a:t>
            </a:r>
          </a:p>
          <a:p>
            <a:pPr marL="0" indent="0" algn="r" rtl="1">
              <a:buNone/>
            </a:pPr>
            <a:endParaRPr lang="he-IL" sz="1000" dirty="0">
              <a:solidFill>
                <a:schemeClr val="tx2">
                  <a:lumMod val="50000"/>
                </a:schemeClr>
              </a:solidFill>
              <a:latin typeface="David" panose="020E0502060401010101" pitchFamily="34" charset="-79"/>
              <a:cs typeface="David" panose="020E0502060401010101" pitchFamily="34" charset="-79"/>
            </a:endParaRPr>
          </a:p>
          <a:p>
            <a:pPr marL="0" indent="0" algn="r" rtl="1">
              <a:buNone/>
            </a:pPr>
            <a:r>
              <a:rPr lang="he-IL" sz="2600" dirty="0">
                <a:solidFill>
                  <a:schemeClr val="tx2">
                    <a:lumMod val="50000"/>
                  </a:schemeClr>
                </a:solidFill>
                <a:latin typeface="David" panose="020E0502060401010101" pitchFamily="34" charset="-79"/>
                <a:cs typeface="David" panose="020E0502060401010101" pitchFamily="34" charset="-79"/>
              </a:rPr>
              <a:t>2. שיפור תוכנתי-</a:t>
            </a:r>
            <a:endParaRPr lang="en-US" sz="2600" dirty="0">
              <a:solidFill>
                <a:schemeClr val="tx2">
                  <a:lumMod val="50000"/>
                </a:schemeClr>
              </a:solidFill>
              <a:latin typeface="David" panose="020E0502060401010101" pitchFamily="34" charset="-79"/>
              <a:cs typeface="David" panose="020E0502060401010101" pitchFamily="34" charset="-79"/>
            </a:endParaRPr>
          </a:p>
          <a:p>
            <a:pPr algn="r" rtl="1">
              <a:buFont typeface="Wingdings" panose="05000000000000000000" pitchFamily="2" charset="2"/>
              <a:buChar char="v"/>
            </a:pPr>
            <a:r>
              <a:rPr lang="he-IL" sz="2600" dirty="0">
                <a:solidFill>
                  <a:schemeClr val="tx2">
                    <a:lumMod val="50000"/>
                  </a:schemeClr>
                </a:solidFill>
                <a:latin typeface="David" panose="020E0502060401010101" pitchFamily="34" charset="-79"/>
                <a:cs typeface="David" panose="020E0502060401010101" pitchFamily="34" charset="-79"/>
              </a:rPr>
              <a:t>אפשרות לזיהוי והתאמנת אפנון</a:t>
            </a:r>
            <a:endParaRPr lang="en-US" sz="2600" dirty="0">
              <a:solidFill>
                <a:schemeClr val="tx2">
                  <a:lumMod val="50000"/>
                </a:schemeClr>
              </a:solidFill>
              <a:latin typeface="David" panose="020E0502060401010101" pitchFamily="34" charset="-79"/>
              <a:cs typeface="David" panose="020E0502060401010101" pitchFamily="34" charset="-79"/>
            </a:endParaRPr>
          </a:p>
        </p:txBody>
      </p:sp>
      <p:sp>
        <p:nvSpPr>
          <p:cNvPr id="13" name="Content Placeholder 6">
            <a:extLst>
              <a:ext uri="{FF2B5EF4-FFF2-40B4-BE49-F238E27FC236}">
                <a16:creationId xmlns:a16="http://schemas.microsoft.com/office/drawing/2014/main" id="{4B7A686F-468E-F896-5465-D7805A780BB5}"/>
              </a:ext>
            </a:extLst>
          </p:cNvPr>
          <p:cNvSpPr txBox="1">
            <a:spLocks/>
          </p:cNvSpPr>
          <p:nvPr/>
        </p:nvSpPr>
        <p:spPr>
          <a:xfrm>
            <a:off x="2146300" y="1779261"/>
            <a:ext cx="4837641" cy="321658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r" rtl="1">
              <a:buFont typeface="Wingdings 3" charset="2"/>
              <a:buNone/>
            </a:pPr>
            <a:r>
              <a:rPr lang="he-IL" sz="2800" dirty="0">
                <a:solidFill>
                  <a:schemeClr val="tx2">
                    <a:lumMod val="50000"/>
                  </a:schemeClr>
                </a:solidFill>
                <a:latin typeface="David" panose="020E0502060401010101" pitchFamily="34" charset="-79"/>
                <a:cs typeface="David" panose="020E0502060401010101" pitchFamily="34" charset="-79"/>
              </a:rPr>
              <a:t>3. מחקר נוסף על מכשירי הקשר-</a:t>
            </a:r>
          </a:p>
          <a:p>
            <a:pPr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בדיקות בתנאי שטח משתנים</a:t>
            </a:r>
          </a:p>
          <a:p>
            <a:pPr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בדיקת "עייפות חומרה"</a:t>
            </a:r>
          </a:p>
          <a:p>
            <a:pPr marL="0" indent="0" algn="r" rtl="1">
              <a:buFont typeface="Wingdings 3" charset="2"/>
              <a:buNone/>
            </a:pPr>
            <a:endParaRPr lang="he-IL" sz="1000" dirty="0">
              <a:solidFill>
                <a:schemeClr val="tx2">
                  <a:lumMod val="50000"/>
                </a:schemeClr>
              </a:solidFill>
              <a:latin typeface="David" panose="020E0502060401010101" pitchFamily="34" charset="-79"/>
              <a:cs typeface="David" panose="020E0502060401010101" pitchFamily="34" charset="-79"/>
            </a:endParaRPr>
          </a:p>
          <a:p>
            <a:pPr marL="0" indent="0" algn="r" rtl="1">
              <a:buFont typeface="Wingdings 3" charset="2"/>
              <a:buNone/>
            </a:pPr>
            <a:r>
              <a:rPr lang="he-IL" sz="2800" dirty="0">
                <a:solidFill>
                  <a:schemeClr val="tx2">
                    <a:lumMod val="50000"/>
                  </a:schemeClr>
                </a:solidFill>
                <a:latin typeface="David" panose="020E0502060401010101" pitchFamily="34" charset="-79"/>
                <a:cs typeface="David" panose="020E0502060401010101" pitchFamily="34" charset="-79"/>
              </a:rPr>
              <a:t>4. פיתוח מחקרים חדשים-</a:t>
            </a:r>
            <a:endParaRPr lang="en-US" sz="2800" dirty="0">
              <a:solidFill>
                <a:schemeClr val="tx2">
                  <a:lumMod val="50000"/>
                </a:schemeClr>
              </a:solidFill>
              <a:latin typeface="David" panose="020E0502060401010101" pitchFamily="34" charset="-79"/>
              <a:cs typeface="David" panose="020E0502060401010101" pitchFamily="34" charset="-79"/>
            </a:endParaRPr>
          </a:p>
          <a:p>
            <a:pPr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ביצוע מחקר עם מכשירי קצה אחרים </a:t>
            </a:r>
            <a:endParaRPr lang="en-US" sz="2800" dirty="0">
              <a:solidFill>
                <a:schemeClr val="tx2">
                  <a:lumMod val="50000"/>
                </a:schemeClr>
              </a:solidFill>
              <a:latin typeface="David" panose="020E0502060401010101" pitchFamily="34" charset="-79"/>
              <a:cs typeface="David" panose="020E0502060401010101" pitchFamily="34" charset="-79"/>
            </a:endParaRPr>
          </a:p>
        </p:txBody>
      </p:sp>
      <p:sp>
        <p:nvSpPr>
          <p:cNvPr id="3" name="TextBox 2">
            <a:extLst>
              <a:ext uri="{FF2B5EF4-FFF2-40B4-BE49-F238E27FC236}">
                <a16:creationId xmlns:a16="http://schemas.microsoft.com/office/drawing/2014/main" id="{47F10445-4142-491B-FFE2-8405930DB268}"/>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rgbClr val="00B0F0"/>
                </a:solidFill>
                <a:highlight>
                  <a:srgbClr val="808080"/>
                </a:highlight>
              </a:rPr>
              <a:t>הצעות להמשך</a:t>
            </a:r>
            <a:endParaRPr lang="en-US" b="1" dirty="0">
              <a:ln w="6350">
                <a:solidFill>
                  <a:schemeClr val="bg2"/>
                </a:solidFill>
              </a:ln>
              <a:solidFill>
                <a:srgbClr val="00B0F0"/>
              </a:solidFill>
              <a:highlight>
                <a:srgbClr val="808080"/>
              </a:highlight>
            </a:endParaRPr>
          </a:p>
        </p:txBody>
      </p:sp>
      <p:cxnSp>
        <p:nvCxnSpPr>
          <p:cNvPr id="6" name="Straight Connector 5">
            <a:extLst>
              <a:ext uri="{FF2B5EF4-FFF2-40B4-BE49-F238E27FC236}">
                <a16:creationId xmlns:a16="http://schemas.microsoft.com/office/drawing/2014/main" id="{07A9D57B-CCC2-FEDC-29E8-94766C5245F8}"/>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7" name="Title 1">
            <a:extLst>
              <a:ext uri="{FF2B5EF4-FFF2-40B4-BE49-F238E27FC236}">
                <a16:creationId xmlns:a16="http://schemas.microsoft.com/office/drawing/2014/main" id="{A7297B94-D1A1-2A35-D8DE-143C66310AFE}"/>
              </a:ext>
            </a:extLst>
          </p:cNvPr>
          <p:cNvSpPr txBox="1">
            <a:spLocks/>
          </p:cNvSpPr>
          <p:nvPr/>
        </p:nvSpPr>
        <p:spPr>
          <a:xfrm>
            <a:off x="6483350" y="246129"/>
            <a:ext cx="4659824" cy="108102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sz="4400" dirty="0">
                <a:solidFill>
                  <a:srgbClr val="0070C0"/>
                </a:solidFill>
                <a:latin typeface="David" panose="020E0502060401010101" pitchFamily="34" charset="-79"/>
                <a:cs typeface="David" panose="020E0502060401010101" pitchFamily="34" charset="-79"/>
              </a:rPr>
              <a:t>הצעות להמשך-</a:t>
            </a:r>
            <a:endParaRPr lang="en-US" sz="4400" dirty="0">
              <a:solidFill>
                <a:srgbClr val="0070C0"/>
              </a:solidFill>
              <a:latin typeface="David" panose="020E0502060401010101" pitchFamily="34" charset="-79"/>
              <a:cs typeface="David" panose="020E0502060401010101" pitchFamily="34" charset="-79"/>
            </a:endParaRPr>
          </a:p>
        </p:txBody>
      </p:sp>
      <p:pic>
        <p:nvPicPr>
          <p:cNvPr id="10" name="Picture 2">
            <a:extLst>
              <a:ext uri="{FF2B5EF4-FFF2-40B4-BE49-F238E27FC236}">
                <a16:creationId xmlns:a16="http://schemas.microsoft.com/office/drawing/2014/main" id="{3DCC6113-B233-4266-5B29-DDAA38D74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3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EC84A-5169-0C76-7D7B-153A46BEE99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43C32B2-21B9-E4ED-2638-ED3502076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FBDABDC-03D6-421F-A8F2-22410BF446EF}"/>
              </a:ext>
            </a:extLst>
          </p:cNvPr>
          <p:cNvSpPr>
            <a:spLocks noGrp="1"/>
          </p:cNvSpPr>
          <p:nvPr>
            <p:ph type="title"/>
          </p:nvPr>
        </p:nvSpPr>
        <p:spPr>
          <a:xfrm>
            <a:off x="6983806" y="491888"/>
            <a:ext cx="4168443"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מטרת הפרויקט-</a:t>
            </a:r>
            <a:endParaRPr lang="en-US" dirty="0"/>
          </a:p>
        </p:txBody>
      </p:sp>
      <p:sp>
        <p:nvSpPr>
          <p:cNvPr id="24" name="Isosceles Triangle 23">
            <a:extLst>
              <a:ext uri="{FF2B5EF4-FFF2-40B4-BE49-F238E27FC236}">
                <a16:creationId xmlns:a16="http://schemas.microsoft.com/office/drawing/2014/main" id="{91B45049-0E71-3888-4D30-EF5A3D81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A90FBCBC-2CC3-BBC4-162D-5E5F411E9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2">
            <a:extLst>
              <a:ext uri="{FF2B5EF4-FFF2-40B4-BE49-F238E27FC236}">
                <a16:creationId xmlns:a16="http://schemas.microsoft.com/office/drawing/2014/main" id="{232CA059-5851-B851-9653-F893C9BA0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60DAD72B-E05B-9841-D0E2-F8C58FC8BD39}"/>
              </a:ext>
            </a:extLst>
          </p:cNvPr>
          <p:cNvSpPr>
            <a:spLocks noGrp="1"/>
          </p:cNvSpPr>
          <p:nvPr>
            <p:ph idx="1"/>
          </p:nvPr>
        </p:nvSpPr>
        <p:spPr>
          <a:xfrm>
            <a:off x="919120" y="1320129"/>
            <a:ext cx="10233130" cy="5302921"/>
          </a:xfrm>
        </p:spPr>
        <p:txBody>
          <a:bodyPr>
            <a:noAutofit/>
          </a:bodyPr>
          <a:lstStyle/>
          <a:p>
            <a:pPr marL="0" indent="0" algn="just" rtl="1">
              <a:buNone/>
            </a:pPr>
            <a:r>
              <a:rPr lang="he-IL" sz="2800" dirty="0">
                <a:solidFill>
                  <a:schemeClr val="tx2">
                    <a:lumMod val="50000"/>
                  </a:schemeClr>
                </a:solidFill>
                <a:latin typeface="David" panose="020E0502060401010101" pitchFamily="34" charset="-79"/>
                <a:cs typeface="David" panose="020E0502060401010101" pitchFamily="34" charset="-79"/>
              </a:rPr>
              <a:t>בדומה לאירועים שהתרחשו בעוטף עזה ב-7 באוקטובר, האויב מבצע שימוש בתקשורת טקטית שהעניקה לו יתרון בשדה הקרב.</a:t>
            </a:r>
          </a:p>
          <a:p>
            <a:pPr marL="0" indent="0" algn="r" rtl="1">
              <a:buNone/>
            </a:pPr>
            <a:r>
              <a:rPr lang="he-IL" sz="2800" dirty="0">
                <a:solidFill>
                  <a:schemeClr val="tx2">
                    <a:lumMod val="50000"/>
                  </a:schemeClr>
                </a:solidFill>
                <a:latin typeface="David" panose="020E0502060401010101" pitchFamily="34" charset="-79"/>
                <a:cs typeface="David" panose="020E0502060401010101" pitchFamily="34" charset="-79"/>
              </a:rPr>
              <a:t>הפרויקט מתמקד ב:</a:t>
            </a:r>
            <a:endParaRPr lang="en-US" sz="2800" dirty="0">
              <a:solidFill>
                <a:schemeClr val="tx2">
                  <a:lumMod val="50000"/>
                </a:schemeClr>
              </a:solidFill>
              <a:latin typeface="David" panose="020E0502060401010101" pitchFamily="34" charset="-79"/>
              <a:cs typeface="David" panose="020E0502060401010101" pitchFamily="34" charset="-79"/>
            </a:endParaRPr>
          </a:p>
          <a:p>
            <a:pPr lvl="0"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הבנת התקשורת של </a:t>
            </a:r>
            <a:r>
              <a:rPr lang="en-US" sz="2800" dirty="0">
                <a:solidFill>
                  <a:schemeClr val="tx2">
                    <a:lumMod val="50000"/>
                  </a:schemeClr>
                </a:solidFill>
                <a:latin typeface="David" panose="020E0502060401010101" pitchFamily="34" charset="-79"/>
                <a:cs typeface="David" panose="020E0502060401010101" pitchFamily="34" charset="-79"/>
              </a:rPr>
              <a:t>Walkie Talkie</a:t>
            </a:r>
            <a:r>
              <a:rPr lang="he-IL" sz="2800" dirty="0">
                <a:solidFill>
                  <a:schemeClr val="tx2">
                    <a:lumMod val="50000"/>
                  </a:schemeClr>
                </a:solidFill>
                <a:latin typeface="David" panose="020E0502060401010101" pitchFamily="34" charset="-79"/>
                <a:cs typeface="David" panose="020E0502060401010101" pitchFamily="34" charset="-79"/>
              </a:rPr>
              <a:t>.</a:t>
            </a:r>
            <a:endParaRPr lang="en-US" sz="2800" dirty="0">
              <a:solidFill>
                <a:schemeClr val="tx2">
                  <a:lumMod val="50000"/>
                </a:schemeClr>
              </a:solidFill>
              <a:latin typeface="David" panose="020E0502060401010101" pitchFamily="34" charset="-79"/>
              <a:cs typeface="David" panose="020E0502060401010101" pitchFamily="34" charset="-79"/>
            </a:endParaRPr>
          </a:p>
          <a:p>
            <a:pPr lvl="0"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התעמקות במכשירי ה-</a:t>
            </a:r>
            <a:r>
              <a:rPr lang="en-US" sz="2800" dirty="0">
                <a:solidFill>
                  <a:schemeClr val="tx2">
                    <a:lumMod val="50000"/>
                  </a:schemeClr>
                </a:solidFill>
                <a:latin typeface="David" panose="020E0502060401010101" pitchFamily="34" charset="-79"/>
                <a:cs typeface="David" panose="020E0502060401010101" pitchFamily="34" charset="-79"/>
              </a:rPr>
              <a:t>SDR</a:t>
            </a:r>
            <a:r>
              <a:rPr lang="he-IL" sz="2800" dirty="0">
                <a:solidFill>
                  <a:schemeClr val="tx2">
                    <a:lumMod val="50000"/>
                  </a:schemeClr>
                </a:solidFill>
                <a:latin typeface="David" panose="020E0502060401010101" pitchFamily="34" charset="-79"/>
                <a:cs typeface="David" panose="020E0502060401010101" pitchFamily="34" charset="-79"/>
              </a:rPr>
              <a:t>.</a:t>
            </a:r>
            <a:endParaRPr lang="en-US" sz="2800" dirty="0">
              <a:solidFill>
                <a:schemeClr val="tx2">
                  <a:lumMod val="50000"/>
                </a:schemeClr>
              </a:solidFill>
              <a:latin typeface="David" panose="020E0502060401010101" pitchFamily="34" charset="-79"/>
              <a:cs typeface="David" panose="020E0502060401010101" pitchFamily="34" charset="-79"/>
            </a:endParaRPr>
          </a:p>
          <a:p>
            <a:pPr lvl="0"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שידור מידע / רעש.</a:t>
            </a:r>
            <a:endParaRPr lang="en-US" sz="2800" dirty="0">
              <a:solidFill>
                <a:schemeClr val="tx2">
                  <a:lumMod val="50000"/>
                </a:schemeClr>
              </a:solidFill>
              <a:latin typeface="David" panose="020E0502060401010101" pitchFamily="34" charset="-79"/>
              <a:cs typeface="David" panose="020E0502060401010101" pitchFamily="34" charset="-79"/>
            </a:endParaRPr>
          </a:p>
          <a:p>
            <a:pPr lvl="0" algn="r" rtl="1">
              <a:buFont typeface="Wingdings" panose="05000000000000000000" pitchFamily="2" charset="2"/>
              <a:buChar char="v"/>
            </a:pPr>
            <a:r>
              <a:rPr lang="he-IL" sz="2800" dirty="0">
                <a:solidFill>
                  <a:schemeClr val="tx2">
                    <a:lumMod val="50000"/>
                  </a:schemeClr>
                </a:solidFill>
                <a:latin typeface="David" panose="020E0502060401010101" pitchFamily="34" charset="-79"/>
                <a:cs typeface="David" panose="020E0502060401010101" pitchFamily="34" charset="-79"/>
              </a:rPr>
              <a:t>הסקת מסקנות.</a:t>
            </a:r>
            <a:endParaRPr lang="en-US" sz="2800" dirty="0">
              <a:solidFill>
                <a:schemeClr val="tx2">
                  <a:lumMod val="50000"/>
                </a:schemeClr>
              </a:solidFill>
              <a:latin typeface="David" panose="020E0502060401010101" pitchFamily="34" charset="-79"/>
              <a:cs typeface="David" panose="020E0502060401010101" pitchFamily="34" charset="-79"/>
            </a:endParaRPr>
          </a:p>
          <a:p>
            <a:pPr marL="0" indent="0" algn="r" rtl="1">
              <a:buNone/>
            </a:pPr>
            <a:r>
              <a:rPr lang="he-IL" sz="2800" dirty="0">
                <a:solidFill>
                  <a:schemeClr val="tx2">
                    <a:lumMod val="50000"/>
                  </a:schemeClr>
                </a:solidFill>
                <a:latin typeface="David" panose="020E0502060401010101" pitchFamily="34" charset="-79"/>
                <a:cs typeface="David" panose="020E0502060401010101" pitchFamily="34" charset="-79"/>
              </a:rPr>
              <a:t>מטרת העל של הפרויקט: </a:t>
            </a:r>
          </a:p>
          <a:p>
            <a:pPr marL="0" indent="0" algn="ctr" rtl="1">
              <a:buNone/>
            </a:pPr>
            <a:r>
              <a:rPr lang="he-IL" sz="2800" dirty="0">
                <a:solidFill>
                  <a:schemeClr val="tx2">
                    <a:lumMod val="50000"/>
                  </a:schemeClr>
                </a:solidFill>
                <a:latin typeface="David" panose="020E0502060401010101" pitchFamily="34" charset="-79"/>
                <a:cs typeface="David" panose="020E0502060401010101" pitchFamily="34" charset="-79"/>
              </a:rPr>
              <a:t>בניית מערכת ללחימה כנגד מערכות קשר ניידות.</a:t>
            </a:r>
            <a:endParaRPr lang="en-US" sz="2800" dirty="0">
              <a:solidFill>
                <a:schemeClr val="tx2">
                  <a:lumMod val="50000"/>
                </a:schemeClr>
              </a:solidFill>
              <a:latin typeface="David" panose="020E0502060401010101" pitchFamily="34" charset="-79"/>
              <a:cs typeface="David" panose="020E0502060401010101" pitchFamily="34" charset="-79"/>
            </a:endParaRPr>
          </a:p>
          <a:p>
            <a:pPr marL="0" indent="0" algn="r" rtl="1">
              <a:buNone/>
            </a:pPr>
            <a:endParaRPr lang="en-US" sz="2800" dirty="0">
              <a:solidFill>
                <a:schemeClr val="tx2">
                  <a:lumMod val="50000"/>
                </a:schemeClr>
              </a:solidFill>
              <a:latin typeface="David" panose="020E0502060401010101" pitchFamily="34" charset="-79"/>
              <a:cs typeface="David" panose="020E0502060401010101" pitchFamily="34" charset="-79"/>
            </a:endParaRPr>
          </a:p>
        </p:txBody>
      </p:sp>
      <p:pic>
        <p:nvPicPr>
          <p:cNvPr id="8" name="Picture 2" descr="יום הזיכרון לחללי מערכות ישראל ולנפגעי פעולות האיבה - תשפ&quot;ד - מדינת היהודים  - השחקן ה-12 - פורום אוהדי מכבי תל אביב">
            <a:extLst>
              <a:ext uri="{FF2B5EF4-FFF2-40B4-BE49-F238E27FC236}">
                <a16:creationId xmlns:a16="http://schemas.microsoft.com/office/drawing/2014/main" id="{4D5625C8-D34B-D5E7-93FC-AC231A5A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380" y="2621523"/>
            <a:ext cx="2410935" cy="1866530"/>
          </a:xfrm>
          <a:prstGeom prst="rect">
            <a:avLst/>
          </a:prstGeom>
          <a:noFill/>
          <a:effectLst>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4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1177-34FD-5025-867F-5485105EB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2B0D0-4779-E3FB-E9E6-E0177545CD05}"/>
              </a:ext>
            </a:extLst>
          </p:cNvPr>
          <p:cNvSpPr>
            <a:spLocks noGrp="1"/>
          </p:cNvSpPr>
          <p:nvPr>
            <p:ph type="title"/>
          </p:nvPr>
        </p:nvSpPr>
        <p:spPr>
          <a:xfrm>
            <a:off x="558956" y="869195"/>
            <a:ext cx="8596668"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מכשירי קשר-</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22AFD649-22A4-F282-E47B-38689FCCB4E8}"/>
              </a:ext>
            </a:extLst>
          </p:cNvPr>
          <p:cNvSpPr>
            <a:spLocks noGrp="1"/>
          </p:cNvSpPr>
          <p:nvPr>
            <p:ph idx="1"/>
          </p:nvPr>
        </p:nvSpPr>
        <p:spPr>
          <a:xfrm>
            <a:off x="2200954" y="1827986"/>
            <a:ext cx="6772728" cy="4110963"/>
          </a:xfrm>
        </p:spPr>
        <p:txBody>
          <a:bodyPr>
            <a:normAutofit/>
          </a:bodyPr>
          <a:lstStyle/>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אפנון </a:t>
            </a:r>
            <a:r>
              <a:rPr lang="en-US" sz="3200" dirty="0">
                <a:solidFill>
                  <a:schemeClr val="tx2">
                    <a:lumMod val="50000"/>
                  </a:schemeClr>
                </a:solidFill>
                <a:latin typeface="David" panose="020E0502060401010101" pitchFamily="34" charset="-79"/>
                <a:cs typeface="David" panose="020E0502060401010101" pitchFamily="34" charset="-79"/>
              </a:rPr>
              <a:t>FM</a:t>
            </a:r>
            <a:r>
              <a:rPr lang="he-IL" sz="3200" dirty="0">
                <a:solidFill>
                  <a:schemeClr val="tx2">
                    <a:lumMod val="50000"/>
                  </a:schemeClr>
                </a:solidFill>
                <a:latin typeface="David" panose="020E0502060401010101" pitchFamily="34" charset="-79"/>
                <a:cs typeface="David" panose="020E0502060401010101" pitchFamily="34" charset="-79"/>
              </a:rPr>
              <a:t> (</a:t>
            </a:r>
            <a:r>
              <a:rPr lang="en-US" sz="3200" dirty="0">
                <a:solidFill>
                  <a:schemeClr val="tx2">
                    <a:lumMod val="50000"/>
                  </a:schemeClr>
                </a:solidFill>
                <a:latin typeface="David" panose="020E0502060401010101" pitchFamily="34" charset="-79"/>
                <a:cs typeface="David" panose="020E0502060401010101" pitchFamily="34" charset="-79"/>
              </a:rPr>
              <a:t>NB/WB</a:t>
            </a:r>
            <a:r>
              <a:rPr lang="he-IL" sz="3200" dirty="0">
                <a:solidFill>
                  <a:schemeClr val="tx2">
                    <a:lumMod val="50000"/>
                  </a:schemeClr>
                </a:solidFill>
                <a:latin typeface="David" panose="020E0502060401010101" pitchFamily="34" charset="-79"/>
                <a:cs typeface="David" panose="020E0502060401010101" pitchFamily="34" charset="-79"/>
              </a:rPr>
              <a:t>)</a:t>
            </a:r>
          </a:p>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מרווח בין תחנות (</a:t>
            </a:r>
            <a:r>
              <a:rPr lang="en-US" sz="3200" dirty="0">
                <a:solidFill>
                  <a:schemeClr val="tx2">
                    <a:lumMod val="50000"/>
                  </a:schemeClr>
                </a:solidFill>
                <a:latin typeface="David" panose="020E0502060401010101" pitchFamily="34" charset="-79"/>
                <a:cs typeface="David" panose="020E0502060401010101" pitchFamily="34" charset="-79"/>
              </a:rPr>
              <a:t>12.5kHz/25kHz</a:t>
            </a:r>
            <a:r>
              <a:rPr lang="he-IL" sz="3200" dirty="0">
                <a:solidFill>
                  <a:schemeClr val="tx2">
                    <a:lumMod val="50000"/>
                  </a:schemeClr>
                </a:solidFill>
                <a:latin typeface="David" panose="020E0502060401010101" pitchFamily="34" charset="-79"/>
                <a:cs typeface="David" panose="020E0502060401010101" pitchFamily="34" charset="-79"/>
              </a:rPr>
              <a:t>)</a:t>
            </a:r>
          </a:p>
          <a:p>
            <a:pPr algn="just" rtl="1">
              <a:buFont typeface="Wingdings" panose="05000000000000000000" pitchFamily="2" charset="2"/>
              <a:buChar char="v"/>
            </a:pPr>
            <a:r>
              <a:rPr lang="en-US" sz="3200" dirty="0">
                <a:solidFill>
                  <a:schemeClr val="tx2">
                    <a:lumMod val="50000"/>
                  </a:schemeClr>
                </a:solidFill>
                <a:latin typeface="David" panose="020E0502060401010101" pitchFamily="34" charset="-79"/>
                <a:cs typeface="David" panose="020E0502060401010101" pitchFamily="34" charset="-79"/>
              </a:rPr>
              <a:t>PMR446</a:t>
            </a:r>
            <a:r>
              <a:rPr lang="he-IL" sz="3200" dirty="0">
                <a:solidFill>
                  <a:schemeClr val="tx2">
                    <a:lumMod val="50000"/>
                  </a:schemeClr>
                </a:solidFill>
                <a:latin typeface="David" panose="020E0502060401010101" pitchFamily="34" charset="-79"/>
                <a:cs typeface="David" panose="020E0502060401010101" pitchFamily="34" charset="-79"/>
              </a:rPr>
              <a:t> (</a:t>
            </a:r>
            <a:r>
              <a:rPr lang="en-US" sz="3200" dirty="0">
                <a:solidFill>
                  <a:schemeClr val="tx2">
                    <a:lumMod val="50000"/>
                  </a:schemeClr>
                </a:solidFill>
                <a:latin typeface="David" panose="020E0502060401010101" pitchFamily="34" charset="-79"/>
                <a:cs typeface="David" panose="020E0502060401010101" pitchFamily="34" charset="-79"/>
              </a:rPr>
              <a:t>446.0MHz – 446.2Mhz</a:t>
            </a:r>
            <a:r>
              <a:rPr lang="he-IL" sz="3200" dirty="0">
                <a:solidFill>
                  <a:schemeClr val="tx2">
                    <a:lumMod val="50000"/>
                  </a:schemeClr>
                </a:solidFill>
                <a:latin typeface="David" panose="020E0502060401010101" pitchFamily="34" charset="-79"/>
                <a:cs typeface="David" panose="020E0502060401010101" pitchFamily="34" charset="-79"/>
              </a:rPr>
              <a:t>)</a:t>
            </a:r>
          </a:p>
          <a:p>
            <a:pPr algn="just" rtl="1">
              <a:buFont typeface="Wingdings" panose="05000000000000000000" pitchFamily="2" charset="2"/>
              <a:buChar char="v"/>
            </a:pPr>
            <a:r>
              <a:rPr lang="en-US" sz="3200" dirty="0">
                <a:solidFill>
                  <a:schemeClr val="tx2">
                    <a:lumMod val="50000"/>
                  </a:schemeClr>
                </a:solidFill>
                <a:latin typeface="David" panose="020E0502060401010101" pitchFamily="34" charset="-79"/>
                <a:cs typeface="David" panose="020E0502060401010101" pitchFamily="34" charset="-79"/>
              </a:rPr>
              <a:t>CTCSS / DCS</a:t>
            </a:r>
            <a:r>
              <a:rPr lang="he-IL" sz="3200" dirty="0">
                <a:solidFill>
                  <a:schemeClr val="tx2">
                    <a:lumMod val="50000"/>
                  </a:schemeClr>
                </a:solidFill>
                <a:latin typeface="David" panose="020E0502060401010101" pitchFamily="34" charset="-79"/>
                <a:cs typeface="David" panose="020E0502060401010101" pitchFamily="34" charset="-79"/>
              </a:rPr>
              <a:t> </a:t>
            </a:r>
          </a:p>
          <a:p>
            <a:pPr marL="0" indent="0" algn="r" rtl="1">
              <a:buNone/>
            </a:pPr>
            <a:endParaRPr lang="en-US" sz="2400" dirty="0">
              <a:solidFill>
                <a:schemeClr val="tx2">
                  <a:lumMod val="50000"/>
                </a:schemeClr>
              </a:solidFill>
              <a:latin typeface="David" panose="020E0502060401010101" pitchFamily="34" charset="-79"/>
              <a:cs typeface="David" panose="020E0502060401010101" pitchFamily="34" charset="-79"/>
            </a:endParaRPr>
          </a:p>
        </p:txBody>
      </p:sp>
      <p:pic>
        <p:nvPicPr>
          <p:cNvPr id="13" name="Picture 12">
            <a:extLst>
              <a:ext uri="{FF2B5EF4-FFF2-40B4-BE49-F238E27FC236}">
                <a16:creationId xmlns:a16="http://schemas.microsoft.com/office/drawing/2014/main" id="{B3FE4108-1E76-457F-0E17-3FD3CF12F97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133" b="94256" l="6667" r="89630">
                        <a14:foregroundMark x1="27407" y1="9138" x2="27407" y2="7833"/>
                        <a14:foregroundMark x1="28148" y1="4700" x2="28148" y2="4178"/>
                        <a14:foregroundMark x1="88889" y1="43864" x2="69630" y2="79373"/>
                        <a14:foregroundMark x1="69630" y1="79373" x2="21481" y2="80157"/>
                        <a14:foregroundMark x1="21481" y1="80157" x2="17778" y2="38381"/>
                        <a14:foregroundMark x1="11852" y1="85379" x2="40741" y2="91123"/>
                        <a14:foregroundMark x1="40741" y1="91123" x2="57037" y2="91906"/>
                        <a14:foregroundMark x1="82963" y1="93211" x2="63704" y2="94256"/>
                        <a14:foregroundMark x1="71852" y1="56397" x2="72593" y2="63969"/>
                        <a14:foregroundMark x1="68889" y1="67102" x2="70370" y2="65535"/>
                        <a14:foregroundMark x1="71111" y1="63708" x2="71852" y2="64230"/>
                        <a14:foregroundMark x1="47407" y1="30026" x2="57037" y2="30026"/>
                        <a14:foregroundMark x1="17778" y1="3655" x2="17778" y2="3655"/>
                        <a14:foregroundMark x1="9630" y1="30809" x2="8889" y2="31854"/>
                        <a14:foregroundMark x1="6667" y1="31593" x2="6667" y2="31070"/>
                        <a14:foregroundMark x1="48889" y1="56136" x2="55556" y2="60052"/>
                      </a14:backgroundRemoval>
                    </a14:imgEffect>
                  </a14:imgLayer>
                </a14:imgProps>
              </a:ext>
            </a:extLst>
          </a:blip>
          <a:stretch>
            <a:fillRect/>
          </a:stretch>
        </p:blipFill>
        <p:spPr>
          <a:xfrm rot="1505015">
            <a:off x="10517708" y="13951"/>
            <a:ext cx="961115" cy="2726717"/>
          </a:xfrm>
          <a:prstGeom prst="rect">
            <a:avLst/>
          </a:prstGeom>
        </p:spPr>
      </p:pic>
      <p:pic>
        <p:nvPicPr>
          <p:cNvPr id="19" name="Picture 18">
            <a:extLst>
              <a:ext uri="{FF2B5EF4-FFF2-40B4-BE49-F238E27FC236}">
                <a16:creationId xmlns:a16="http://schemas.microsoft.com/office/drawing/2014/main" id="{C7F22486-97A7-3A08-99D7-6DE693E420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674" b="94561" l="9726" r="89776">
                        <a14:foregroundMark x1="42893" y1="91771" x2="44389" y2="91911"/>
                        <a14:foregroundMark x1="68828" y1="94073" x2="72319" y2="94561"/>
                        <a14:foregroundMark x1="39152" y1="8159" x2="37905" y2="4951"/>
                        <a14:foregroundMark x1="38155" y1="1674" x2="38155" y2="1674"/>
                      </a14:backgroundRemoval>
                    </a14:imgEffect>
                  </a14:imgLayer>
                </a14:imgProps>
              </a:ext>
            </a:extLst>
          </a:blip>
          <a:stretch>
            <a:fillRect/>
          </a:stretch>
        </p:blipFill>
        <p:spPr>
          <a:xfrm rot="1765201">
            <a:off x="10481042" y="3316830"/>
            <a:ext cx="997050" cy="3565510"/>
          </a:xfrm>
          <a:prstGeom prst="rect">
            <a:avLst/>
          </a:prstGeom>
        </p:spPr>
      </p:pic>
      <p:pic>
        <p:nvPicPr>
          <p:cNvPr id="21" name="Picture 20">
            <a:extLst>
              <a:ext uri="{FF2B5EF4-FFF2-40B4-BE49-F238E27FC236}">
                <a16:creationId xmlns:a16="http://schemas.microsoft.com/office/drawing/2014/main" id="{07AEA824-3971-A131-2390-9F93EDDB11B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58" b="96583" l="8586" r="92929">
                        <a14:foregroundMark x1="26768" y1="10971" x2="24747" y2="7014"/>
                        <a14:foregroundMark x1="25253" y1="5216" x2="26263" y2="3237"/>
                        <a14:foregroundMark x1="13636" y1="9353" x2="12121" y2="12230"/>
                        <a14:foregroundMark x1="12121" y1="14209" x2="12121" y2="16727"/>
                        <a14:foregroundMark x1="89899" y1="47842" x2="93939" y2="55036"/>
                        <a14:foregroundMark x1="86869" y1="92446" x2="88384" y2="96583"/>
                        <a14:foregroundMark x1="12121" y1="79856" x2="9596" y2="75899"/>
                        <a14:foregroundMark x1="9596" y1="73561" x2="8586" y2="70504"/>
                        <a14:foregroundMark x1="9091" y1="68345" x2="9091" y2="67626"/>
                        <a14:foregroundMark x1="9596" y1="65468" x2="9596" y2="65468"/>
                        <a14:foregroundMark x1="9596" y1="64388" x2="9596" y2="64388"/>
                        <a14:foregroundMark x1="9596" y1="63309" x2="9596" y2="63309"/>
                        <a14:foregroundMark x1="9596" y1="61151" x2="9596" y2="61151"/>
                        <a14:foregroundMark x1="12121" y1="34353" x2="10606" y2="34712"/>
                      </a14:backgroundRemoval>
                    </a14:imgEffect>
                  </a14:imgLayer>
                </a14:imgProps>
              </a:ext>
            </a:extLst>
          </a:blip>
          <a:stretch>
            <a:fillRect/>
          </a:stretch>
        </p:blipFill>
        <p:spPr>
          <a:xfrm rot="1883198">
            <a:off x="10509673" y="2231424"/>
            <a:ext cx="884691" cy="2484285"/>
          </a:xfrm>
          <a:prstGeom prst="rect">
            <a:avLst/>
          </a:prstGeom>
        </p:spPr>
      </p:pic>
      <p:sp>
        <p:nvSpPr>
          <p:cNvPr id="22" name="TextBox 21">
            <a:extLst>
              <a:ext uri="{FF2B5EF4-FFF2-40B4-BE49-F238E27FC236}">
                <a16:creationId xmlns:a16="http://schemas.microsoft.com/office/drawing/2014/main" id="{7A5FBC62-68EF-C007-1089-8578566DD2E6}"/>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rgbClr val="00B0F0"/>
                </a:solidFill>
                <a:highlight>
                  <a:srgbClr val="808080"/>
                </a:highlight>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23" name="Straight Connector 22">
            <a:extLst>
              <a:ext uri="{FF2B5EF4-FFF2-40B4-BE49-F238E27FC236}">
                <a16:creationId xmlns:a16="http://schemas.microsoft.com/office/drawing/2014/main" id="{DFF5CB4A-0402-F822-535E-780B2065DB9A}"/>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pic>
        <p:nvPicPr>
          <p:cNvPr id="3" name="Picture 2">
            <a:extLst>
              <a:ext uri="{FF2B5EF4-FFF2-40B4-BE49-F238E27FC236}">
                <a16:creationId xmlns:a16="http://schemas.microsoft.com/office/drawing/2014/main" id="{083A9563-FA71-9BFD-4276-05D28C2E6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3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0054C-4ABC-DCDA-E3C4-D8D3F6987D8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F7E946A-2501-A860-1D74-DD770EA6C628}"/>
              </a:ext>
            </a:extLst>
          </p:cNvPr>
          <p:cNvSpPr>
            <a:spLocks noGrp="1"/>
          </p:cNvSpPr>
          <p:nvPr>
            <p:ph idx="1"/>
          </p:nvPr>
        </p:nvSpPr>
        <p:spPr>
          <a:xfrm>
            <a:off x="2162836" y="1932315"/>
            <a:ext cx="7051977" cy="3517266"/>
          </a:xfrm>
        </p:spPr>
        <p:txBody>
          <a:bodyPr>
            <a:normAutofit/>
          </a:bodyPr>
          <a:lstStyle/>
          <a:p>
            <a:pPr algn="r"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כמות אפנונים רחבה - </a:t>
            </a:r>
            <a:r>
              <a:rPr lang="en-US" sz="3200" dirty="0">
                <a:solidFill>
                  <a:schemeClr val="tx2">
                    <a:lumMod val="50000"/>
                  </a:schemeClr>
                </a:solidFill>
                <a:latin typeface="David" panose="020E0502060401010101" pitchFamily="34" charset="-79"/>
                <a:cs typeface="David" panose="020E0502060401010101" pitchFamily="34" charset="-79"/>
              </a:rPr>
              <a:t>AM / FM / ASK /FSK /PSK / QAM /GMSK</a:t>
            </a:r>
            <a:r>
              <a:rPr lang="he-IL" sz="3200" dirty="0">
                <a:solidFill>
                  <a:schemeClr val="tx2">
                    <a:lumMod val="50000"/>
                  </a:schemeClr>
                </a:solidFill>
                <a:latin typeface="David" panose="020E0502060401010101" pitchFamily="34" charset="-79"/>
                <a:cs typeface="David" panose="020E0502060401010101" pitchFamily="34" charset="-79"/>
              </a:rPr>
              <a:t> ועוד...</a:t>
            </a:r>
          </a:p>
          <a:p>
            <a:pPr algn="r"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טווח תדרים רחב</a:t>
            </a:r>
          </a:p>
          <a:p>
            <a:pPr algn="r"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שימוש בקידודים בשידור האות - לדוגמה </a:t>
            </a:r>
            <a:r>
              <a:rPr lang="en-US" sz="3200" dirty="0">
                <a:solidFill>
                  <a:schemeClr val="tx2">
                    <a:lumMod val="50000"/>
                  </a:schemeClr>
                </a:solidFill>
                <a:latin typeface="David" panose="020E0502060401010101" pitchFamily="34" charset="-79"/>
                <a:cs typeface="David" panose="020E0502060401010101" pitchFamily="34" charset="-79"/>
              </a:rPr>
              <a:t>AES 256</a:t>
            </a:r>
            <a:endParaRPr lang="he-IL" sz="3200" dirty="0">
              <a:solidFill>
                <a:schemeClr val="tx2">
                  <a:lumMod val="50000"/>
                </a:schemeClr>
              </a:solidFill>
              <a:latin typeface="David" panose="020E0502060401010101" pitchFamily="34" charset="-79"/>
              <a:cs typeface="David" panose="020E0502060401010101" pitchFamily="34" charset="-79"/>
            </a:endParaRPr>
          </a:p>
          <a:p>
            <a:pPr algn="r"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עוד המון פונקציות מיוחדות...</a:t>
            </a:r>
            <a:endParaRPr lang="en-US" sz="3200" dirty="0">
              <a:solidFill>
                <a:schemeClr val="tx2">
                  <a:lumMod val="50000"/>
                </a:schemeClr>
              </a:solidFill>
              <a:latin typeface="David" panose="020E0502060401010101" pitchFamily="34" charset="-79"/>
              <a:cs typeface="David" panose="020E0502060401010101" pitchFamily="34" charset="-79"/>
            </a:endParaRPr>
          </a:p>
        </p:txBody>
      </p:sp>
      <p:pic>
        <p:nvPicPr>
          <p:cNvPr id="3" name="Picture 2">
            <a:extLst>
              <a:ext uri="{FF2B5EF4-FFF2-40B4-BE49-F238E27FC236}">
                <a16:creationId xmlns:a16="http://schemas.microsoft.com/office/drawing/2014/main" id="{E0E975A0-D34C-3D87-3A58-D18A2B1EAC1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6010" b="91346" l="9730" r="89730">
                        <a14:foregroundMark x1="42162" y1="9615" x2="42162" y2="9615"/>
                        <a14:foregroundMark x1="54595" y1="10337" x2="54054" y2="9135"/>
                        <a14:foregroundMark x1="54054" y1="6971" x2="54054" y2="6010"/>
                        <a14:foregroundMark x1="51351" y1="90625" x2="51351" y2="91346"/>
                        <a14:foregroundMark x1="39459" y1="33894" x2="38378" y2="37019"/>
                        <a14:foregroundMark x1="36216" y1="35096" x2="44865" y2="36779"/>
                        <a14:foregroundMark x1="43784" y1="36058" x2="43784" y2="36058"/>
                      </a14:backgroundRemoval>
                    </a14:imgEffect>
                  </a14:imgLayer>
                </a14:imgProps>
              </a:ext>
              <a:ext uri="{28A0092B-C50C-407E-A947-70E740481C1C}">
                <a14:useLocalDpi xmlns:a14="http://schemas.microsoft.com/office/drawing/2010/main" val="0"/>
              </a:ext>
            </a:extLst>
          </a:blip>
          <a:srcRect/>
          <a:stretch>
            <a:fillRect/>
          </a:stretch>
        </p:blipFill>
        <p:spPr bwMode="auto">
          <a:xfrm rot="1374141">
            <a:off x="10564311" y="2213912"/>
            <a:ext cx="1021511" cy="2304278"/>
          </a:xfrm>
          <a:prstGeom prst="rect">
            <a:avLst/>
          </a:prstGeom>
          <a:noFill/>
          <a:ln>
            <a:noFill/>
          </a:ln>
        </p:spPr>
      </p:pic>
      <p:pic>
        <p:nvPicPr>
          <p:cNvPr id="8" name="Picture 7">
            <a:extLst>
              <a:ext uri="{FF2B5EF4-FFF2-40B4-BE49-F238E27FC236}">
                <a16:creationId xmlns:a16="http://schemas.microsoft.com/office/drawing/2014/main" id="{9F044C6F-5435-EFF2-AFB7-10A4EF1D19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11832">
            <a:off x="10531478" y="173882"/>
            <a:ext cx="844012" cy="2618906"/>
          </a:xfrm>
          <a:prstGeom prst="rect">
            <a:avLst/>
          </a:prstGeom>
          <a:noFill/>
          <a:ln>
            <a:noFill/>
          </a:ln>
        </p:spPr>
      </p:pic>
      <p:pic>
        <p:nvPicPr>
          <p:cNvPr id="9" name="Picture 8">
            <a:extLst>
              <a:ext uri="{FF2B5EF4-FFF2-40B4-BE49-F238E27FC236}">
                <a16:creationId xmlns:a16="http://schemas.microsoft.com/office/drawing/2014/main" id="{BE2B48D2-2997-91DF-9FEA-2AEDA9959F8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4408" b="91736" l="8257" r="88991">
                        <a14:foregroundMark x1="38532" y1="7989" x2="38532" y2="7989"/>
                        <a14:foregroundMark x1="39450" y1="4683" x2="39450" y2="4683"/>
                        <a14:foregroundMark x1="52294" y1="91736" x2="53211" y2="91460"/>
                      </a14:backgroundRemoval>
                    </a14:imgEffect>
                  </a14:imgLayer>
                </a14:imgProps>
              </a:ext>
              <a:ext uri="{28A0092B-C50C-407E-A947-70E740481C1C}">
                <a14:useLocalDpi xmlns:a14="http://schemas.microsoft.com/office/drawing/2010/main" val="0"/>
              </a:ext>
            </a:extLst>
          </a:blip>
          <a:srcRect/>
          <a:stretch>
            <a:fillRect/>
          </a:stretch>
        </p:blipFill>
        <p:spPr bwMode="auto">
          <a:xfrm rot="1496291">
            <a:off x="10683822" y="3358793"/>
            <a:ext cx="1073799" cy="3558305"/>
          </a:xfrm>
          <a:prstGeom prst="rect">
            <a:avLst/>
          </a:prstGeom>
          <a:noFill/>
          <a:ln>
            <a:noFill/>
          </a:ln>
        </p:spPr>
      </p:pic>
      <p:sp>
        <p:nvSpPr>
          <p:cNvPr id="10" name="TextBox 9">
            <a:extLst>
              <a:ext uri="{FF2B5EF4-FFF2-40B4-BE49-F238E27FC236}">
                <a16:creationId xmlns:a16="http://schemas.microsoft.com/office/drawing/2014/main" id="{AF21E244-BEFD-2C09-BF29-06D68CA8137A}"/>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rgbClr val="00B0F0"/>
                </a:solidFill>
                <a:highlight>
                  <a:srgbClr val="808080"/>
                </a:highlight>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12" name="Picture 2">
            <a:extLst>
              <a:ext uri="{FF2B5EF4-FFF2-40B4-BE49-F238E27FC236}">
                <a16:creationId xmlns:a16="http://schemas.microsoft.com/office/drawing/2014/main" id="{26536C5C-A09B-B68E-E022-2BA8F30A2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00C21F1-3EF9-BDD7-BBC2-7F6BB0472AF1}"/>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5" name="Title 1">
            <a:extLst>
              <a:ext uri="{FF2B5EF4-FFF2-40B4-BE49-F238E27FC236}">
                <a16:creationId xmlns:a16="http://schemas.microsoft.com/office/drawing/2014/main" id="{96E752EA-FBBF-BE8D-07AA-6ECAE7942C3F}"/>
              </a:ext>
            </a:extLst>
          </p:cNvPr>
          <p:cNvSpPr txBox="1">
            <a:spLocks/>
          </p:cNvSpPr>
          <p:nvPr/>
        </p:nvSpPr>
        <p:spPr>
          <a:xfrm>
            <a:off x="558956" y="869195"/>
            <a:ext cx="8596668" cy="8501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sz="4400" dirty="0">
                <a:solidFill>
                  <a:srgbClr val="0070C0"/>
                </a:solidFill>
                <a:latin typeface="David" panose="020E0502060401010101" pitchFamily="34" charset="-79"/>
                <a:cs typeface="David" panose="020E0502060401010101" pitchFamily="34" charset="-79"/>
              </a:rPr>
              <a:t>מכשירי קשר טקטיים-</a:t>
            </a:r>
            <a:endParaRPr lang="en-US" sz="4400" dirty="0">
              <a:solidFill>
                <a:srgbClr val="0070C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19301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1F4B-D254-5F32-A224-106E306DD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EC600-BC51-7272-2719-7C0E52AA0D32}"/>
              </a:ext>
            </a:extLst>
          </p:cNvPr>
          <p:cNvSpPr>
            <a:spLocks noGrp="1"/>
          </p:cNvSpPr>
          <p:nvPr>
            <p:ph type="title"/>
          </p:nvPr>
        </p:nvSpPr>
        <p:spPr>
          <a:xfrm>
            <a:off x="577367" y="724996"/>
            <a:ext cx="8478290" cy="850147"/>
          </a:xfrm>
        </p:spPr>
        <p:txBody>
          <a:bodyPr>
            <a:normAutofit/>
          </a:bodyPr>
          <a:lstStyle/>
          <a:p>
            <a:pPr algn="r" rtl="1"/>
            <a:r>
              <a:rPr lang="en-US" sz="4400" dirty="0">
                <a:solidFill>
                  <a:srgbClr val="0070C0"/>
                </a:solidFill>
                <a:latin typeface="David" panose="020E0502060401010101" pitchFamily="34" charset="-79"/>
                <a:cs typeface="David" panose="020E0502060401010101" pitchFamily="34" charset="-79"/>
              </a:rPr>
              <a:t>SDR</a:t>
            </a:r>
            <a:r>
              <a:rPr lang="he-IL" sz="4400" dirty="0">
                <a:solidFill>
                  <a:srgbClr val="0070C0"/>
                </a:solidFill>
                <a:latin typeface="David" panose="020E0502060401010101" pitchFamily="34" charset="-79"/>
                <a:cs typeface="David" panose="020E0502060401010101" pitchFamily="34" charset="-79"/>
              </a:rPr>
              <a:t>- </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3B7A2E49-FD86-5CF7-B7B4-1C74BC4533AB}"/>
              </a:ext>
            </a:extLst>
          </p:cNvPr>
          <p:cNvSpPr>
            <a:spLocks noGrp="1"/>
          </p:cNvSpPr>
          <p:nvPr>
            <p:ph idx="1"/>
          </p:nvPr>
        </p:nvSpPr>
        <p:spPr>
          <a:xfrm>
            <a:off x="2885615" y="1208158"/>
            <a:ext cx="6606260" cy="4110963"/>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מערכת תקשורת רדיו שבה פונקציות עיבוד אותות טיפוסיות, אשר מבוצעות באופן מסורתי באמצעות חומרה ייעודית (כגון מערבלי תדר, מסננים, מגברים, מאפננים), מוחלפות על ידי רכיבי תוכנה הפועלים על גבי פלטפורמה דיגיטלית כללית-כגון מחשב, מעבד או </a:t>
            </a:r>
            <a:r>
              <a:rPr lang="en-US" sz="3200" dirty="0">
                <a:solidFill>
                  <a:schemeClr val="tx2">
                    <a:lumMod val="50000"/>
                  </a:schemeClr>
                </a:solidFill>
                <a:latin typeface="David" panose="020E0502060401010101" pitchFamily="34" charset="-79"/>
                <a:cs typeface="David" panose="020E0502060401010101" pitchFamily="34" charset="-79"/>
              </a:rPr>
              <a:t>FPGA</a:t>
            </a:r>
            <a:r>
              <a:rPr lang="he-IL" sz="3200" dirty="0">
                <a:solidFill>
                  <a:schemeClr val="tx2">
                    <a:lumMod val="50000"/>
                  </a:schemeClr>
                </a:solidFill>
                <a:latin typeface="David" panose="020E0502060401010101" pitchFamily="34" charset="-79"/>
                <a:cs typeface="David" panose="020E0502060401010101" pitchFamily="34" charset="-79"/>
              </a:rPr>
              <a:t>.</a:t>
            </a:r>
          </a:p>
        </p:txBody>
      </p:sp>
      <p:pic>
        <p:nvPicPr>
          <p:cNvPr id="2050" name="Picture 2" descr="ADALM-Pluto">
            <a:extLst>
              <a:ext uri="{FF2B5EF4-FFF2-40B4-BE49-F238E27FC236}">
                <a16:creationId xmlns:a16="http://schemas.microsoft.com/office/drawing/2014/main" id="{590EDB8C-00F4-26A0-43D7-F0BA1993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90" y="4109902"/>
            <a:ext cx="3468687" cy="26805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7C0C6A-A8D6-041D-803D-B2ADEBEA15A3}"/>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rgbClr val="00B0F0"/>
                </a:solidFill>
                <a:highlight>
                  <a:srgbClr val="808080"/>
                </a:highlight>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9" name="Picture 2">
            <a:extLst>
              <a:ext uri="{FF2B5EF4-FFF2-40B4-BE49-F238E27FC236}">
                <a16:creationId xmlns:a16="http://schemas.microsoft.com/office/drawing/2014/main" id="{69037AC9-52B5-0B6C-5A43-D96E897E4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853291F-F4FC-FD8D-70A4-711A64400944}"/>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6507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4E10-C14E-2415-C8CE-02453C15F0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24E29-A345-A6B0-2550-995CA45F94EC}"/>
              </a:ext>
            </a:extLst>
          </p:cNvPr>
          <p:cNvSpPr>
            <a:spLocks noGrp="1"/>
          </p:cNvSpPr>
          <p:nvPr>
            <p:ph type="title"/>
          </p:nvPr>
        </p:nvSpPr>
        <p:spPr>
          <a:xfrm>
            <a:off x="558956" y="973524"/>
            <a:ext cx="8572344"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אתגרים-</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8B2DAEE7-09BF-B67A-CF08-288ABA284E63}"/>
              </a:ext>
            </a:extLst>
          </p:cNvPr>
          <p:cNvSpPr>
            <a:spLocks noGrp="1"/>
          </p:cNvSpPr>
          <p:nvPr>
            <p:ph idx="1"/>
          </p:nvPr>
        </p:nvSpPr>
        <p:spPr>
          <a:xfrm>
            <a:off x="2508249" y="1928000"/>
            <a:ext cx="6903649" cy="4110963"/>
          </a:xfrm>
        </p:spPr>
        <p:txBody>
          <a:bodyPr>
            <a:normAutofit/>
          </a:bodyPr>
          <a:lstStyle/>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שימוש ב"רכיב" חדש לא מוכר </a:t>
            </a:r>
            <a:r>
              <a:rPr lang="en-US" sz="3200" dirty="0">
                <a:solidFill>
                  <a:schemeClr val="tx2">
                    <a:lumMod val="50000"/>
                  </a:schemeClr>
                </a:solidFill>
                <a:latin typeface="David" panose="020E0502060401010101" pitchFamily="34" charset="-79"/>
                <a:cs typeface="David" panose="020E0502060401010101" pitchFamily="34" charset="-79"/>
              </a:rPr>
              <a:t>-</a:t>
            </a:r>
            <a:r>
              <a:rPr lang="he-IL" sz="3200" dirty="0">
                <a:solidFill>
                  <a:schemeClr val="tx2">
                    <a:lumMod val="50000"/>
                  </a:schemeClr>
                </a:solidFill>
                <a:latin typeface="David" panose="020E0502060401010101" pitchFamily="34" charset="-79"/>
                <a:cs typeface="David" panose="020E0502060401010101" pitchFamily="34" charset="-79"/>
              </a:rPr>
              <a:t> </a:t>
            </a:r>
            <a:r>
              <a:rPr lang="en-US" sz="3200" dirty="0">
                <a:solidFill>
                  <a:schemeClr val="tx2">
                    <a:lumMod val="50000"/>
                  </a:schemeClr>
                </a:solidFill>
                <a:latin typeface="David" panose="020E0502060401010101" pitchFamily="34" charset="-79"/>
                <a:cs typeface="David" panose="020E0502060401010101" pitchFamily="34" charset="-79"/>
              </a:rPr>
              <a:t>SDR</a:t>
            </a:r>
            <a:endParaRPr lang="he-IL" sz="3200" dirty="0">
              <a:solidFill>
                <a:schemeClr val="tx2">
                  <a:lumMod val="50000"/>
                </a:schemeClr>
              </a:solidFill>
              <a:latin typeface="David" panose="020E0502060401010101" pitchFamily="34" charset="-79"/>
              <a:cs typeface="David" panose="020E0502060401010101" pitchFamily="34" charset="-79"/>
            </a:endParaRPr>
          </a:p>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שידור מידע למכשיר חיצוני (התאמת אפנון)</a:t>
            </a:r>
          </a:p>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הקלטה של אות "מקודד" ושידור האות</a:t>
            </a:r>
          </a:p>
          <a:p>
            <a:pPr algn="just" rtl="1">
              <a:buFont typeface="Wingdings" panose="05000000000000000000" pitchFamily="2" charset="2"/>
              <a:buChar char="v"/>
            </a:pPr>
            <a:r>
              <a:rPr lang="he-IL" sz="3200" dirty="0">
                <a:solidFill>
                  <a:schemeClr val="tx2">
                    <a:lumMod val="50000"/>
                  </a:schemeClr>
                </a:solidFill>
                <a:latin typeface="David" panose="020E0502060401010101" pitchFamily="34" charset="-79"/>
                <a:cs typeface="David" panose="020E0502060401010101" pitchFamily="34" charset="-79"/>
              </a:rPr>
              <a:t>שידור האות ברוחב פס ספציפי ובתדר ספציפי</a:t>
            </a:r>
          </a:p>
          <a:p>
            <a:pPr marL="0" indent="0" algn="r" rtl="1">
              <a:buNone/>
            </a:pPr>
            <a:endParaRPr lang="en-US" sz="2400" dirty="0">
              <a:solidFill>
                <a:schemeClr val="tx2">
                  <a:lumMod val="50000"/>
                </a:schemeClr>
              </a:solidFill>
              <a:latin typeface="David" panose="020E0502060401010101" pitchFamily="34" charset="-79"/>
              <a:cs typeface="David" panose="020E0502060401010101" pitchFamily="34" charset="-79"/>
            </a:endParaRPr>
          </a:p>
        </p:txBody>
      </p:sp>
      <p:sp>
        <p:nvSpPr>
          <p:cNvPr id="3" name="TextBox 2">
            <a:extLst>
              <a:ext uri="{FF2B5EF4-FFF2-40B4-BE49-F238E27FC236}">
                <a16:creationId xmlns:a16="http://schemas.microsoft.com/office/drawing/2014/main" id="{7881BF10-CE6C-E491-D397-82B9D610FB0E}"/>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rgbClr val="00B0F0"/>
                </a:solidFill>
                <a:highlight>
                  <a:srgbClr val="808080"/>
                </a:highlight>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9" name="Picture 2">
            <a:extLst>
              <a:ext uri="{FF2B5EF4-FFF2-40B4-BE49-F238E27FC236}">
                <a16:creationId xmlns:a16="http://schemas.microsoft.com/office/drawing/2014/main" id="{69050E7A-D836-7F2B-1411-1F0EA357C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54D016EB-7EC2-E27C-5066-333E2F526D3E}"/>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3925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B5F33-A376-9023-91F1-9BF102450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E89C0-5A32-E166-2054-3083D5599027}"/>
              </a:ext>
            </a:extLst>
          </p:cNvPr>
          <p:cNvSpPr>
            <a:spLocks noGrp="1"/>
          </p:cNvSpPr>
          <p:nvPr>
            <p:ph type="title"/>
          </p:nvPr>
        </p:nvSpPr>
        <p:spPr>
          <a:xfrm>
            <a:off x="558956" y="1077853"/>
            <a:ext cx="8596668"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שלבי ביצוע-</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AF0EB891-EE33-C083-16FA-F5DA598EA855}"/>
              </a:ext>
            </a:extLst>
          </p:cNvPr>
          <p:cNvSpPr>
            <a:spLocks noGrp="1"/>
          </p:cNvSpPr>
          <p:nvPr>
            <p:ph idx="1"/>
          </p:nvPr>
        </p:nvSpPr>
        <p:spPr>
          <a:xfrm>
            <a:off x="2425853" y="1827986"/>
            <a:ext cx="6611396" cy="4110963"/>
          </a:xfrm>
        </p:spPr>
        <p:txBody>
          <a:bodyPr>
            <a:normAutofit/>
          </a:bodyPr>
          <a:lstStyle/>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1. חקר מעמיק בנושא מכשירי הקשר מכשירי קשר טקטיים -&gt; בעיית רגולציה</a:t>
            </a:r>
            <a:r>
              <a:rPr lang="en-US" sz="3200" dirty="0">
                <a:solidFill>
                  <a:schemeClr val="tx2">
                    <a:lumMod val="50000"/>
                  </a:schemeClr>
                </a:solidFill>
                <a:latin typeface="David" panose="020E0502060401010101" pitchFamily="34" charset="-79"/>
                <a:cs typeface="David" panose="020E0502060401010101" pitchFamily="34" charset="-79"/>
              </a:rPr>
              <a:t> </a:t>
            </a:r>
            <a:r>
              <a:rPr lang="he-IL" sz="3200" dirty="0">
                <a:solidFill>
                  <a:schemeClr val="tx2">
                    <a:lumMod val="50000"/>
                  </a:schemeClr>
                </a:solidFill>
                <a:latin typeface="David" panose="020E0502060401010101" pitchFamily="34" charset="-79"/>
                <a:cs typeface="David" panose="020E0502060401010101" pitchFamily="34" charset="-79"/>
              </a:rPr>
              <a:t> -&gt; מכשיר קשר פרטי</a:t>
            </a:r>
          </a:p>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2. מציאת תוכנות שתומכות ב</a:t>
            </a:r>
            <a:r>
              <a:rPr lang="en-US" sz="3200" dirty="0">
                <a:solidFill>
                  <a:schemeClr val="tx2">
                    <a:lumMod val="50000"/>
                  </a:schemeClr>
                </a:solidFill>
                <a:latin typeface="David" panose="020E0502060401010101" pitchFamily="34" charset="-79"/>
                <a:cs typeface="David" panose="020E0502060401010101" pitchFamily="34" charset="-79"/>
              </a:rPr>
              <a:t>SDR</a:t>
            </a:r>
            <a:r>
              <a:rPr lang="he-IL" sz="3200" dirty="0">
                <a:solidFill>
                  <a:schemeClr val="tx2">
                    <a:lumMod val="50000"/>
                  </a:schemeClr>
                </a:solidFill>
                <a:latin typeface="David" panose="020E0502060401010101" pitchFamily="34" charset="-79"/>
                <a:cs typeface="David" panose="020E0502060401010101" pitchFamily="34" charset="-79"/>
              </a:rPr>
              <a:t> (לקליטה + שידור)</a:t>
            </a:r>
          </a:p>
          <a:p>
            <a:pPr marL="0" indent="0" algn="just" rtl="1">
              <a:buNone/>
            </a:pPr>
            <a:r>
              <a:rPr lang="he-IL" sz="3200" dirty="0">
                <a:solidFill>
                  <a:schemeClr val="tx2">
                    <a:lumMod val="50000"/>
                  </a:schemeClr>
                </a:solidFill>
                <a:latin typeface="David" panose="020E0502060401010101" pitchFamily="34" charset="-79"/>
                <a:cs typeface="David" panose="020E0502060401010101" pitchFamily="34" charset="-79"/>
              </a:rPr>
              <a:t>3. בניית תרשימים וקטעי קוד אשר מבצעים את הנדרש</a:t>
            </a:r>
          </a:p>
          <a:p>
            <a:pPr marL="0" indent="0" algn="r" rtl="1">
              <a:buNone/>
            </a:pPr>
            <a:endParaRPr lang="en-US" sz="2400" dirty="0">
              <a:solidFill>
                <a:schemeClr val="tx2">
                  <a:lumMod val="50000"/>
                </a:schemeClr>
              </a:solidFill>
              <a:latin typeface="David" panose="020E0502060401010101" pitchFamily="34" charset="-79"/>
              <a:cs typeface="David" panose="020E0502060401010101" pitchFamily="34" charset="-79"/>
            </a:endParaRPr>
          </a:p>
        </p:txBody>
      </p:sp>
      <p:sp>
        <p:nvSpPr>
          <p:cNvPr id="8" name="TextBox 7">
            <a:extLst>
              <a:ext uri="{FF2B5EF4-FFF2-40B4-BE49-F238E27FC236}">
                <a16:creationId xmlns:a16="http://schemas.microsoft.com/office/drawing/2014/main" id="{A9EA331F-1DD0-7675-FCF9-7B0EBDBA3054}"/>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rgbClr val="00B0F0"/>
                </a:solidFill>
                <a:highlight>
                  <a:srgbClr val="808080"/>
                </a:highlight>
              </a:rPr>
              <a:t>שלבי ביצוע</a:t>
            </a:r>
          </a:p>
          <a:p>
            <a:pPr algn="r" rtl="1"/>
            <a:r>
              <a:rPr lang="he-IL" b="1" dirty="0">
                <a:ln w="6350">
                  <a:solidFill>
                    <a:schemeClr val="bg2"/>
                  </a:solidFill>
                </a:ln>
                <a:solidFill>
                  <a:schemeClr val="accent5">
                    <a:lumMod val="75000"/>
                  </a:schemeClr>
                </a:solidFill>
              </a:rPr>
              <a:t>כלים לביצוע</a:t>
            </a:r>
            <a:endParaRPr lang="en-US" b="1" dirty="0">
              <a:ln w="6350">
                <a:solidFill>
                  <a:schemeClr val="bg2"/>
                </a:solidFill>
              </a:ln>
              <a:solidFill>
                <a:schemeClr val="accent5">
                  <a:lumMod val="75000"/>
                </a:schemeClr>
              </a:solidFill>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3" name="Picture 2">
            <a:extLst>
              <a:ext uri="{FF2B5EF4-FFF2-40B4-BE49-F238E27FC236}">
                <a16:creationId xmlns:a16="http://schemas.microsoft.com/office/drawing/2014/main" id="{38BC4053-EDA6-6020-53BF-012A81F08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A319966-2F3F-D007-7A39-103AFB7BD7BF}"/>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12544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7876-2749-F5D8-497F-720AE7087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51B24-3094-315C-FB80-3F8EC1B02C7B}"/>
              </a:ext>
            </a:extLst>
          </p:cNvPr>
          <p:cNvSpPr>
            <a:spLocks noGrp="1"/>
          </p:cNvSpPr>
          <p:nvPr>
            <p:ph type="title"/>
          </p:nvPr>
        </p:nvSpPr>
        <p:spPr>
          <a:xfrm>
            <a:off x="558956" y="1077853"/>
            <a:ext cx="8596668" cy="850147"/>
          </a:xfrm>
        </p:spPr>
        <p:txBody>
          <a:bodyPr>
            <a:normAutofit/>
          </a:bodyPr>
          <a:lstStyle/>
          <a:p>
            <a:pPr algn="r" rtl="1"/>
            <a:r>
              <a:rPr lang="he-IL" sz="4400" dirty="0">
                <a:solidFill>
                  <a:srgbClr val="0070C0"/>
                </a:solidFill>
                <a:latin typeface="David" panose="020E0502060401010101" pitchFamily="34" charset="-79"/>
                <a:cs typeface="David" panose="020E0502060401010101" pitchFamily="34" charset="-79"/>
              </a:rPr>
              <a:t>כלים לביצוע-</a:t>
            </a:r>
            <a:endParaRPr lang="en-US" sz="4400" dirty="0">
              <a:solidFill>
                <a:srgbClr val="0070C0"/>
              </a:solidFill>
              <a:latin typeface="David" panose="020E0502060401010101" pitchFamily="34" charset="-79"/>
              <a:cs typeface="David" panose="020E0502060401010101" pitchFamily="34" charset="-79"/>
            </a:endParaRPr>
          </a:p>
        </p:txBody>
      </p:sp>
      <p:sp>
        <p:nvSpPr>
          <p:cNvPr id="7" name="Content Placeholder 6">
            <a:extLst>
              <a:ext uri="{FF2B5EF4-FFF2-40B4-BE49-F238E27FC236}">
                <a16:creationId xmlns:a16="http://schemas.microsoft.com/office/drawing/2014/main" id="{9ABFDFB6-C2D3-6B38-C723-70AF509096C6}"/>
              </a:ext>
            </a:extLst>
          </p:cNvPr>
          <p:cNvSpPr>
            <a:spLocks noGrp="1"/>
          </p:cNvSpPr>
          <p:nvPr>
            <p:ph idx="1"/>
          </p:nvPr>
        </p:nvSpPr>
        <p:spPr>
          <a:xfrm>
            <a:off x="4019549" y="2374087"/>
            <a:ext cx="3125399" cy="2490014"/>
          </a:xfrm>
        </p:spPr>
        <p:txBody>
          <a:bodyPr>
            <a:normAutofit/>
          </a:bodyPr>
          <a:lstStyle/>
          <a:p>
            <a:pPr marL="0" indent="0" algn="just">
              <a:buNone/>
            </a:pPr>
            <a:r>
              <a:rPr lang="en-US" sz="3200" dirty="0">
                <a:solidFill>
                  <a:schemeClr val="tx2">
                    <a:lumMod val="50000"/>
                  </a:schemeClr>
                </a:solidFill>
                <a:latin typeface="David" panose="020E0502060401010101" pitchFamily="34" charset="-79"/>
                <a:cs typeface="David" panose="020E0502060401010101" pitchFamily="34" charset="-79"/>
              </a:rPr>
              <a:t>1. SDR Sharp</a:t>
            </a:r>
          </a:p>
          <a:p>
            <a:pPr marL="0" indent="0" algn="just">
              <a:buNone/>
            </a:pPr>
            <a:r>
              <a:rPr lang="en-US" sz="3200" dirty="0">
                <a:solidFill>
                  <a:schemeClr val="tx2">
                    <a:lumMod val="50000"/>
                  </a:schemeClr>
                </a:solidFill>
                <a:latin typeface="David" panose="020E0502060401010101" pitchFamily="34" charset="-79"/>
                <a:cs typeface="David" panose="020E0502060401010101" pitchFamily="34" charset="-79"/>
              </a:rPr>
              <a:t>2. Simulink</a:t>
            </a:r>
          </a:p>
          <a:p>
            <a:pPr marL="0" indent="0" algn="just">
              <a:buNone/>
            </a:pPr>
            <a:r>
              <a:rPr lang="en-US" sz="3200" dirty="0">
                <a:solidFill>
                  <a:schemeClr val="tx2">
                    <a:lumMod val="50000"/>
                  </a:schemeClr>
                </a:solidFill>
                <a:latin typeface="David" panose="020E0502060401010101" pitchFamily="34" charset="-79"/>
                <a:cs typeface="David" panose="020E0502060401010101" pitchFamily="34" charset="-79"/>
              </a:rPr>
              <a:t>3. MATLAB</a:t>
            </a:r>
          </a:p>
        </p:txBody>
      </p:sp>
      <p:sp>
        <p:nvSpPr>
          <p:cNvPr id="8" name="TextBox 7">
            <a:extLst>
              <a:ext uri="{FF2B5EF4-FFF2-40B4-BE49-F238E27FC236}">
                <a16:creationId xmlns:a16="http://schemas.microsoft.com/office/drawing/2014/main" id="{A9E5D380-326D-4BE4-D10E-8D327D74E106}"/>
              </a:ext>
            </a:extLst>
          </p:cNvPr>
          <p:cNvSpPr txBox="1"/>
          <p:nvPr/>
        </p:nvSpPr>
        <p:spPr>
          <a:xfrm>
            <a:off x="-1" y="1575143"/>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pic>
        <p:nvPicPr>
          <p:cNvPr id="3" name="Picture 2">
            <a:extLst>
              <a:ext uri="{FF2B5EF4-FFF2-40B4-BE49-F238E27FC236}">
                <a16:creationId xmlns:a16="http://schemas.microsoft.com/office/drawing/2014/main" id="{C3EE6DD1-1661-A711-AB68-A79012D9E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38" y="292141"/>
            <a:ext cx="2561777" cy="85014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2F29C82-E861-7A4C-830D-467C6CF5C4C7}"/>
              </a:ext>
            </a:extLst>
          </p:cNvPr>
          <p:cNvCxnSpPr>
            <a:cxnSpLocks/>
          </p:cNvCxnSpPr>
          <p:nvPr/>
        </p:nvCxnSpPr>
        <p:spPr>
          <a:xfrm flipV="1">
            <a:off x="1943100" y="1575143"/>
            <a:ext cx="0" cy="196585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527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ECFE1-F5FB-808B-2022-99C68347481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B3B025-A603-AE0D-7F3A-AB364866C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40A060B5-FC6E-3122-3779-0B37A3DD0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A130BDD2-C69B-C71F-8264-FC8058E20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2">
            <a:extLst>
              <a:ext uri="{FF2B5EF4-FFF2-40B4-BE49-F238E27FC236}">
                <a16:creationId xmlns:a16="http://schemas.microsoft.com/office/drawing/2014/main" id="{E97F36A4-36C5-2DB3-DD19-17FC67C0E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0" y="292141"/>
            <a:ext cx="2561777" cy="850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BB64B6-E01D-7DCD-2F23-A75A533D0A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427" y="1232711"/>
            <a:ext cx="9262682" cy="5560977"/>
          </a:xfrm>
          <a:prstGeom prst="rect">
            <a:avLst/>
          </a:prstGeom>
          <a:noFill/>
          <a:ln>
            <a:noFill/>
          </a:ln>
        </p:spPr>
      </p:pic>
      <p:sp>
        <p:nvSpPr>
          <p:cNvPr id="5" name="TextBox 4">
            <a:extLst>
              <a:ext uri="{FF2B5EF4-FFF2-40B4-BE49-F238E27FC236}">
                <a16:creationId xmlns:a16="http://schemas.microsoft.com/office/drawing/2014/main" id="{CE169BC9-A3B9-0417-DCBE-9C53F233E14F}"/>
              </a:ext>
            </a:extLst>
          </p:cNvPr>
          <p:cNvSpPr txBox="1"/>
          <p:nvPr/>
        </p:nvSpPr>
        <p:spPr>
          <a:xfrm>
            <a:off x="306844" y="1594399"/>
            <a:ext cx="1866897" cy="2031325"/>
          </a:xfrm>
          <a:prstGeom prst="rect">
            <a:avLst/>
          </a:prstGeom>
          <a:noFill/>
        </p:spPr>
        <p:txBody>
          <a:bodyPr wrap="square" rtlCol="0">
            <a:spAutoFit/>
          </a:bodyPr>
          <a:lstStyle/>
          <a:p>
            <a:pPr algn="r" rtl="1"/>
            <a:r>
              <a:rPr lang="he-IL" b="1" dirty="0">
                <a:ln w="6350">
                  <a:solidFill>
                    <a:schemeClr val="bg2"/>
                  </a:solidFill>
                </a:ln>
                <a:solidFill>
                  <a:schemeClr val="accent5">
                    <a:lumMod val="75000"/>
                  </a:schemeClr>
                </a:solidFill>
              </a:rPr>
              <a:t>מכשירי קשר</a:t>
            </a:r>
          </a:p>
          <a:p>
            <a:pPr algn="r" rtl="1"/>
            <a:r>
              <a:rPr lang="he-IL" b="1" dirty="0">
                <a:ln w="6350">
                  <a:solidFill>
                    <a:schemeClr val="bg2"/>
                  </a:solidFill>
                </a:ln>
                <a:solidFill>
                  <a:schemeClr val="accent5">
                    <a:lumMod val="75000"/>
                  </a:schemeClr>
                </a:solidFill>
              </a:rPr>
              <a:t>אתגרים</a:t>
            </a:r>
          </a:p>
          <a:p>
            <a:pPr algn="r" rtl="1"/>
            <a:r>
              <a:rPr lang="he-IL" b="1" dirty="0">
                <a:ln w="6350">
                  <a:solidFill>
                    <a:schemeClr val="bg2"/>
                  </a:solidFill>
                </a:ln>
                <a:solidFill>
                  <a:schemeClr val="accent5">
                    <a:lumMod val="75000"/>
                  </a:schemeClr>
                </a:solidFill>
              </a:rPr>
              <a:t>שלבי ביצוע</a:t>
            </a:r>
          </a:p>
          <a:p>
            <a:pPr algn="r" rtl="1"/>
            <a:r>
              <a:rPr lang="he-IL" b="1" dirty="0">
                <a:ln w="6350">
                  <a:solidFill>
                    <a:schemeClr val="bg2"/>
                  </a:solidFill>
                </a:ln>
                <a:solidFill>
                  <a:srgbClr val="00B0F0"/>
                </a:solidFill>
                <a:highlight>
                  <a:srgbClr val="808080"/>
                </a:highlight>
              </a:rPr>
              <a:t>כלים לביצוע</a:t>
            </a:r>
            <a:endParaRPr lang="en-US" b="1" dirty="0">
              <a:ln w="6350">
                <a:solidFill>
                  <a:schemeClr val="bg2"/>
                </a:solidFill>
              </a:ln>
              <a:solidFill>
                <a:srgbClr val="00B0F0"/>
              </a:solidFill>
              <a:highlight>
                <a:srgbClr val="808080"/>
              </a:highlight>
            </a:endParaRPr>
          </a:p>
          <a:p>
            <a:pPr algn="r" rtl="1"/>
            <a:r>
              <a:rPr lang="he-IL" b="1" dirty="0">
                <a:ln w="6350">
                  <a:solidFill>
                    <a:schemeClr val="bg2"/>
                  </a:solidFill>
                </a:ln>
                <a:solidFill>
                  <a:schemeClr val="accent5">
                    <a:lumMod val="75000"/>
                  </a:schemeClr>
                </a:solidFill>
              </a:rPr>
              <a:t>מבנה המערכת</a:t>
            </a:r>
          </a:p>
          <a:p>
            <a:pPr algn="r" rtl="1"/>
            <a:r>
              <a:rPr lang="he-IL" b="1" dirty="0">
                <a:ln w="6350">
                  <a:solidFill>
                    <a:schemeClr val="bg2"/>
                  </a:solidFill>
                </a:ln>
                <a:solidFill>
                  <a:schemeClr val="accent5">
                    <a:lumMod val="75000"/>
                  </a:schemeClr>
                </a:solidFill>
              </a:rPr>
              <a:t>הישגים ותוצאות</a:t>
            </a:r>
          </a:p>
          <a:p>
            <a:pPr algn="r" rtl="1"/>
            <a:r>
              <a:rPr lang="he-IL" b="1" dirty="0">
                <a:ln w="6350">
                  <a:solidFill>
                    <a:schemeClr val="bg2"/>
                  </a:solidFill>
                </a:ln>
                <a:solidFill>
                  <a:schemeClr val="accent5">
                    <a:lumMod val="75000"/>
                  </a:schemeClr>
                </a:solidFill>
              </a:rPr>
              <a:t>הצעות להמשך</a:t>
            </a:r>
            <a:endParaRPr lang="en-US" b="1" dirty="0">
              <a:ln w="6350">
                <a:solidFill>
                  <a:schemeClr val="bg2"/>
                </a:solidFill>
              </a:ln>
              <a:solidFill>
                <a:schemeClr val="accent5">
                  <a:lumMod val="75000"/>
                </a:schemeClr>
              </a:solidFill>
            </a:endParaRPr>
          </a:p>
        </p:txBody>
      </p:sp>
      <p:cxnSp>
        <p:nvCxnSpPr>
          <p:cNvPr id="6" name="Straight Connector 5">
            <a:extLst>
              <a:ext uri="{FF2B5EF4-FFF2-40B4-BE49-F238E27FC236}">
                <a16:creationId xmlns:a16="http://schemas.microsoft.com/office/drawing/2014/main" id="{27845276-B0A6-74DE-E4FC-3F2B903E044A}"/>
              </a:ext>
            </a:extLst>
          </p:cNvPr>
          <p:cNvCxnSpPr>
            <a:cxnSpLocks/>
          </p:cNvCxnSpPr>
          <p:nvPr/>
        </p:nvCxnSpPr>
        <p:spPr>
          <a:xfrm flipV="1">
            <a:off x="2249945" y="1594399"/>
            <a:ext cx="0" cy="1965856"/>
          </a:xfrm>
          <a:prstGeom prst="line">
            <a:avLst/>
          </a:prstGeom>
        </p:spPr>
        <p:style>
          <a:lnRef idx="3">
            <a:schemeClr val="accent4"/>
          </a:lnRef>
          <a:fillRef idx="0">
            <a:schemeClr val="accent4"/>
          </a:fillRef>
          <a:effectRef idx="2">
            <a:schemeClr val="accent4"/>
          </a:effectRef>
          <a:fontRef idx="minor">
            <a:schemeClr val="tx1"/>
          </a:fontRef>
        </p:style>
      </p:cxnSp>
      <p:sp>
        <p:nvSpPr>
          <p:cNvPr id="7" name="Title 9">
            <a:extLst>
              <a:ext uri="{FF2B5EF4-FFF2-40B4-BE49-F238E27FC236}">
                <a16:creationId xmlns:a16="http://schemas.microsoft.com/office/drawing/2014/main" id="{EC2DCD05-08E7-7898-3D83-79036DAE37F7}"/>
              </a:ext>
            </a:extLst>
          </p:cNvPr>
          <p:cNvSpPr txBox="1">
            <a:spLocks/>
          </p:cNvSpPr>
          <p:nvPr/>
        </p:nvSpPr>
        <p:spPr>
          <a:xfrm>
            <a:off x="5001582" y="327326"/>
            <a:ext cx="6150665" cy="8501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en-US" sz="4400" dirty="0">
                <a:solidFill>
                  <a:srgbClr val="0070C0"/>
                </a:solidFill>
                <a:latin typeface="David" panose="020E0502060401010101" pitchFamily="34" charset="-79"/>
                <a:cs typeface="David" panose="020E0502060401010101" pitchFamily="34" charset="-79"/>
              </a:rPr>
              <a:t>SDR Sharp (</a:t>
            </a:r>
            <a:r>
              <a:rPr lang="en-US" sz="4400" dirty="0" err="1">
                <a:solidFill>
                  <a:srgbClr val="0070C0"/>
                </a:solidFill>
                <a:latin typeface="David" panose="020E0502060401010101" pitchFamily="34" charset="-79"/>
                <a:cs typeface="David" panose="020E0502060401010101" pitchFamily="34" charset="-79"/>
              </a:rPr>
              <a:t>AirSpy</a:t>
            </a:r>
            <a:r>
              <a:rPr lang="en-US" sz="4400" dirty="0">
                <a:solidFill>
                  <a:srgbClr val="0070C0"/>
                </a:solidFill>
                <a:latin typeface="David" panose="020E0502060401010101" pitchFamily="34" charset="-79"/>
                <a:cs typeface="David" panose="020E0502060401010101" pitchFamily="34" charset="-79"/>
              </a:rPr>
              <a:t>)</a:t>
            </a:r>
            <a:r>
              <a:rPr lang="he-IL" sz="4400" dirty="0">
                <a:solidFill>
                  <a:srgbClr val="0070C0"/>
                </a:solidFill>
                <a:latin typeface="David" panose="020E0502060401010101" pitchFamily="34" charset="-79"/>
                <a:cs typeface="David" panose="020E0502060401010101" pitchFamily="34" charset="-79"/>
              </a:rPr>
              <a:t>-</a:t>
            </a:r>
            <a:endParaRPr lang="en-US" dirty="0"/>
          </a:p>
        </p:txBody>
      </p:sp>
    </p:spTree>
    <p:extLst>
      <p:ext uri="{BB962C8B-B14F-4D97-AF65-F5344CB8AC3E}">
        <p14:creationId xmlns:p14="http://schemas.microsoft.com/office/powerpoint/2010/main" val="3354195828"/>
      </p:ext>
    </p:extLst>
  </p:cSld>
  <p:clrMapOvr>
    <a:masterClrMapping/>
  </p:clrMapOvr>
</p:sld>
</file>

<file path=ppt/theme/theme1.xml><?xml version="1.0" encoding="utf-8"?>
<a:theme xmlns:a="http://schemas.openxmlformats.org/drawingml/2006/main" name="Facet">
  <a:themeElements>
    <a:clrScheme name="Custom 10">
      <a:dk1>
        <a:srgbClr val="FFFFFF"/>
      </a:dk1>
      <a:lt1>
        <a:sysClr val="window" lastClr="FFFFFF"/>
      </a:lt1>
      <a:dk2>
        <a:srgbClr val="BFEAF8"/>
      </a:dk2>
      <a:lt2>
        <a:srgbClr val="FFFFFF"/>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767</TotalTime>
  <Words>810</Words>
  <Application>Microsoft Office PowerPoint</Application>
  <PresentationFormat>Widescreen</PresentationFormat>
  <Paragraphs>211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Calibri</vt:lpstr>
      <vt:lpstr>David</vt:lpstr>
      <vt:lpstr>Trebuchet MS</vt:lpstr>
      <vt:lpstr>Wingdings</vt:lpstr>
      <vt:lpstr>Wingdings 3</vt:lpstr>
      <vt:lpstr>Facet</vt:lpstr>
      <vt:lpstr>מערכת לוחמה אלקטרונית ניידת</vt:lpstr>
      <vt:lpstr>מטרת הפרויקט-</vt:lpstr>
      <vt:lpstr>מכשירי קשר-</vt:lpstr>
      <vt:lpstr>PowerPoint Presentation</vt:lpstr>
      <vt:lpstr>SDR- </vt:lpstr>
      <vt:lpstr>אתגרים-</vt:lpstr>
      <vt:lpstr>שלבי ביצוע-</vt:lpstr>
      <vt:lpstr>כלים לביצוע-</vt:lpstr>
      <vt:lpstr>PowerPoint Presentation</vt:lpstr>
      <vt:lpstr>Simulink (MathWorks)-</vt:lpstr>
      <vt:lpstr>Simulink (MathWorks)-</vt:lpstr>
      <vt:lpstr>Simulink (MathWorks)-</vt:lpstr>
      <vt:lpstr>Simulink (MathWorks)-</vt:lpstr>
      <vt:lpstr>PowerPoint Presentation</vt:lpstr>
      <vt:lpstr>PowerPoint Presentation</vt:lpstr>
      <vt:lpstr>תרשים המערכת-</vt:lpstr>
      <vt:lpstr>הישגים ותוצאות-</vt:lpstr>
      <vt:lpstr>תוצאות ומסקנות-</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ALON - TAL</dc:creator>
  <cp:lastModifiedBy>ALON - TAL</cp:lastModifiedBy>
  <cp:revision>22</cp:revision>
  <dcterms:created xsi:type="dcterms:W3CDTF">2025-06-16T19:02:47Z</dcterms:created>
  <dcterms:modified xsi:type="dcterms:W3CDTF">2025-08-05T14:35:36Z</dcterms:modified>
</cp:coreProperties>
</file>